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380" r:id="rId3"/>
    <p:sldId id="379" r:id="rId4"/>
    <p:sldId id="381" r:id="rId5"/>
    <p:sldId id="382" r:id="rId6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33"/>
    <a:srgbClr val="CEE2F2"/>
    <a:srgbClr val="CFE2F3"/>
    <a:srgbClr val="FFCC66"/>
    <a:srgbClr val="67B5C5"/>
    <a:srgbClr val="7B5DCF"/>
    <a:srgbClr val="717ABB"/>
    <a:srgbClr val="8398CB"/>
    <a:srgbClr val="2F65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90" autoAdjust="0"/>
    <p:restoredTop sz="87136" autoAdjust="0"/>
  </p:normalViewPr>
  <p:slideViewPr>
    <p:cSldViewPr>
      <p:cViewPr>
        <p:scale>
          <a:sx n="75" d="100"/>
          <a:sy n="75" d="100"/>
        </p:scale>
        <p:origin x="-1734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1902" y="-7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2CF49537-69A5-4481-BC13-5320DD6B5E84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6BD16FEE-7899-43B5-A2A6-DEFDBA44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63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Picture 25" descr="C:\Users\c5170547\Documents\DynamicSpotter\SPEC-RG submission\DS-Demo\Documentation\scrennshot\0008-instrumentationEditorSuccessful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104" y="3692313"/>
            <a:ext cx="2696777" cy="1824919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26" descr="C:\Users\c5170547\Documents\DynamicSpotter\SPEC-RG submission\DS-Demo\Documentation\scrennshot\0005-configEdito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82" y="4978810"/>
            <a:ext cx="2282334" cy="1605042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Down Arrow 88"/>
          <p:cNvSpPr/>
          <p:nvPr userDrawn="1"/>
        </p:nvSpPr>
        <p:spPr bwMode="auto">
          <a:xfrm rot="16200000">
            <a:off x="3709343" y="4585827"/>
            <a:ext cx="485521" cy="1080119"/>
          </a:xfrm>
          <a:prstGeom prst="down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90" name="Picture 13" descr="C:\Users\c5170547\Documents\PhD\Vorträge\Picture - Gallery\Actions-system-run-icon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508" y="4774044"/>
            <a:ext cx="703685" cy="703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28" descr="C:\Users\c5170547\Documents\DynamicSpotter\eye-2.png"/>
          <p:cNvPicPr>
            <a:picLocks noChangeAspect="1" noChangeArrowheads="1"/>
          </p:cNvPicPr>
          <p:nvPr userDrawn="1"/>
        </p:nvPicPr>
        <p:blipFill>
          <a:blip r:embed="rId5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942" y="4914931"/>
            <a:ext cx="411037" cy="421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C:\Users\c5170547\Desktop\DynamicSpotter-UI-Snapshots\2\SNAG-0010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928" y="3606445"/>
            <a:ext cx="4603253" cy="2906022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24" descr="C:\Users\c5170547\Documents\DynamicSpotter\SPEC-RG submission\DS-Demo\Documentation\scrennshot\0004-navigation.pn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49" y="4127608"/>
            <a:ext cx="1689160" cy="1653723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9" descr="II_rahmen_neu_titel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-10492"/>
            <a:ext cx="91440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6874" y="6426253"/>
            <a:ext cx="33110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1000" dirty="0">
                <a:latin typeface="Arial" pitchFamily="34" charset="0"/>
              </a:rPr>
              <a:t>KIT – University of the State of Baden-Wuerttemberg and </a:t>
            </a:r>
            <a:br>
              <a:rPr lang="en-US" sz="1000" dirty="0">
                <a:latin typeface="Arial" pitchFamily="34" charset="0"/>
              </a:rPr>
            </a:br>
            <a:r>
              <a:rPr lang="en-US" sz="1000" dirty="0">
                <a:latin typeface="Arial" pitchFamily="34" charset="0"/>
              </a:rPr>
              <a:t>National Research Center of the Helmholtz Association</a:t>
            </a:r>
            <a:r>
              <a:rPr lang="de-DE" sz="1000" dirty="0">
                <a:latin typeface="Arial" pitchFamily="34" charset="0"/>
              </a:rPr>
              <a:t> </a:t>
            </a:r>
            <a:endParaRPr lang="en-US" sz="1000" dirty="0">
              <a:latin typeface="Arial" pitchFamily="34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385763" y="3366343"/>
            <a:ext cx="853281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de-DE" sz="1000" dirty="0" smtClean="0">
                <a:solidFill>
                  <a:schemeClr val="bg1"/>
                </a:solidFill>
                <a:latin typeface="Arial" pitchFamily="34" charset="0"/>
              </a:rPr>
              <a:t>KIT – SOFTWARE DESIGN AND </a:t>
            </a:r>
            <a:r>
              <a:rPr lang="de-DE" sz="1000" smtClean="0">
                <a:solidFill>
                  <a:schemeClr val="bg1"/>
                </a:solidFill>
                <a:latin typeface="Arial" pitchFamily="34" charset="0"/>
              </a:rPr>
              <a:t>QUALITY GROUP</a:t>
            </a:r>
            <a:endParaRPr lang="de-DE" sz="10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7318375" y="6497638"/>
            <a:ext cx="1727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de-DE" sz="1600" b="1" dirty="0">
                <a:solidFill>
                  <a:schemeClr val="bg1"/>
                </a:solidFill>
              </a:rPr>
              <a:t>www.kit.edu</a:t>
            </a:r>
          </a:p>
        </p:txBody>
      </p:sp>
      <p:pic>
        <p:nvPicPr>
          <p:cNvPr id="7" name="Picture 13" descr="KIT-Logo-rgb_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5288" y="333375"/>
            <a:ext cx="161925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" name="Picture 6" descr="C:\Users\c5170547\Documents\DynamicSpotter\logo.png"/>
          <p:cNvPicPr>
            <a:picLocks noChangeAspect="1" noChangeArrowheads="1"/>
          </p:cNvPicPr>
          <p:nvPr userDrawn="1"/>
        </p:nvPicPr>
        <p:blipFill>
          <a:blip r:embed="rId10" cstate="print">
            <a:clrChange>
              <a:clrFrom>
                <a:srgbClr val="FF0000"/>
              </a:clrFrom>
              <a:clrTo>
                <a:srgbClr val="FF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477" y="252487"/>
            <a:ext cx="3384250" cy="758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Adaptive Instrumentation of Java-Applications for Experiment-Based Performance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59563" y="333375"/>
            <a:ext cx="2089150" cy="5759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0525" y="333375"/>
            <a:ext cx="6116638" cy="5759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Adaptive Instrumentation of Java-Applications for Experiment-Based Performance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3" descr="KIT-Logo-rgb_en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323528" y="365794"/>
            <a:ext cx="1619250" cy="7477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251520" y="6426253"/>
            <a:ext cx="33110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1000" dirty="0">
                <a:latin typeface="Arial" pitchFamily="34" charset="0"/>
              </a:rPr>
              <a:t>KIT – University of the State of Baden-Wuerttemberg and </a:t>
            </a:r>
            <a:br>
              <a:rPr lang="en-US" sz="1000" dirty="0">
                <a:latin typeface="Arial" pitchFamily="34" charset="0"/>
              </a:rPr>
            </a:br>
            <a:r>
              <a:rPr lang="en-US" sz="1000" dirty="0">
                <a:latin typeface="Arial" pitchFamily="34" charset="0"/>
              </a:rPr>
              <a:t>National Research Center of the Helmholtz Association</a:t>
            </a:r>
            <a:r>
              <a:rPr lang="de-DE" sz="1000" dirty="0">
                <a:latin typeface="Arial" pitchFamily="34" charset="0"/>
              </a:rPr>
              <a:t> </a:t>
            </a:r>
            <a:endParaRPr lang="en-US" sz="1000" dirty="0">
              <a:latin typeface="Arial" pitchFamily="34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7173021" y="6497638"/>
            <a:ext cx="1727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de-DE" sz="1600" b="1" dirty="0">
                <a:solidFill>
                  <a:schemeClr val="tx1"/>
                </a:solidFill>
              </a:rPr>
              <a:t>www.kit.edu</a:t>
            </a:r>
          </a:p>
        </p:txBody>
      </p:sp>
      <p:pic>
        <p:nvPicPr>
          <p:cNvPr id="11" name="Picture 6" descr="C:\Users\c5170547\Documents\DynamicSpotter\logo.pn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0000"/>
              </a:clrFrom>
              <a:clrTo>
                <a:srgbClr val="FF0000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84" y="1438176"/>
            <a:ext cx="5960086" cy="1335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0932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9781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CDECED-6FEE-4202-AE2E-4E725249EEE4}" type="datetimeFigureOut">
              <a:rPr lang="de-DE" smtClean="0"/>
              <a:t>01.02.2015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1EB5FF-A858-4255-B7E9-44B058F5FC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3775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CDECED-6FEE-4202-AE2E-4E725249EEE4}" type="datetimeFigureOut">
              <a:rPr lang="de-DE" smtClean="0"/>
              <a:t>01.02.2015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1EB5FF-A858-4255-B7E9-44B058F5FC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087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CDECED-6FEE-4202-AE2E-4E725249EEE4}" type="datetimeFigureOut">
              <a:rPr lang="de-DE" smtClean="0"/>
              <a:t>01.02.2015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1EB5FF-A858-4255-B7E9-44B058F5FC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063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CDECED-6FEE-4202-AE2E-4E725249EEE4}" type="datetimeFigureOut">
              <a:rPr lang="de-DE" smtClean="0"/>
              <a:t>01.02.2015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1EB5FF-A858-4255-B7E9-44B058F5FC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20714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CDECED-6FEE-4202-AE2E-4E725249EEE4}" type="datetimeFigureOut">
              <a:rPr lang="de-DE" smtClean="0"/>
              <a:t>01.02.2015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1EB5FF-A858-4255-B7E9-44B058F5FC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23500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CDECED-6FEE-4202-AE2E-4E725249EEE4}" type="datetimeFigureOut">
              <a:rPr lang="de-DE" smtClean="0"/>
              <a:t>01.02.2015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1EB5FF-A858-4255-B7E9-44B058F5FC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3447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357188" indent="-357188">
              <a:spcBef>
                <a:spcPts val="700"/>
              </a:spcBef>
              <a:defRPr/>
            </a:lvl1pPr>
            <a:lvl2pPr indent="-396000">
              <a:spcBef>
                <a:spcPts val="700"/>
              </a:spcBef>
              <a:defRPr/>
            </a:lvl2pPr>
            <a:lvl3pPr indent="-324000">
              <a:spcBef>
                <a:spcPts val="700"/>
              </a:spcBef>
              <a:defRPr/>
            </a:lvl3pPr>
            <a:lvl4pPr indent="-324000">
              <a:spcBef>
                <a:spcPts val="700"/>
              </a:spcBef>
              <a:defRPr/>
            </a:lvl4pPr>
            <a:lvl5pPr indent="-324000">
              <a:spcBef>
                <a:spcPts val="700"/>
              </a:spcBef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Alexander Wert – DynamicSpotter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CDECED-6FEE-4202-AE2E-4E725249EEE4}" type="datetimeFigureOut">
              <a:rPr lang="de-DE" smtClean="0"/>
              <a:t>01.02.2015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1EB5FF-A858-4255-B7E9-44B058F5FC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7280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CDECED-6FEE-4202-AE2E-4E725249EEE4}" type="datetimeFigureOut">
              <a:rPr lang="de-DE" smtClean="0"/>
              <a:t>01.02.2015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1EB5FF-A858-4255-B7E9-44B058F5FC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34325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CDECED-6FEE-4202-AE2E-4E725249EEE4}" type="datetimeFigureOut">
              <a:rPr lang="de-DE" smtClean="0"/>
              <a:t>01.02.2015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1EB5FF-A858-4255-B7E9-44B058F5FC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447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II_rahmen_neu_titel"/>
          <p:cNvPicPr>
            <a:picLocks noChangeAspect="1" noChangeArrowheads="1"/>
          </p:cNvPicPr>
          <p:nvPr/>
        </p:nvPicPr>
        <p:blipFill rotWithShape="1">
          <a:blip r:embed="rId2" cstate="print"/>
          <a:srcRect t="37542" b="10490"/>
          <a:stretch/>
        </p:blipFill>
        <p:spPr bwMode="auto">
          <a:xfrm>
            <a:off x="0" y="2576285"/>
            <a:ext cx="9144000" cy="357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913424"/>
            <a:ext cx="7772400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697581"/>
            <a:ext cx="7772400" cy="931498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21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8677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826538"/>
            <a:ext cx="4040188" cy="430574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18677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826539"/>
            <a:ext cx="4041775" cy="43130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II_rahmen_neu_folg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0525" y="333375"/>
            <a:ext cx="6557739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title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2113" y="1198563"/>
            <a:ext cx="8356600" cy="471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724128" y="6433521"/>
            <a:ext cx="330971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spcBef>
                <a:spcPct val="50000"/>
              </a:spcBef>
              <a:defRPr/>
            </a:pPr>
            <a:r>
              <a:rPr lang="en-US" sz="1000" dirty="0" smtClean="0">
                <a:latin typeface="Arial" pitchFamily="34" charset="0"/>
              </a:rPr>
              <a:t>KIT – Software </a:t>
            </a:r>
            <a:r>
              <a:rPr lang="en-US" sz="1000" dirty="0">
                <a:latin typeface="Arial" pitchFamily="34" charset="0"/>
              </a:rPr>
              <a:t>Design and Quality </a:t>
            </a:r>
            <a:r>
              <a:rPr lang="en-US" sz="1000" dirty="0" smtClean="0">
                <a:latin typeface="Arial" pitchFamily="34" charset="0"/>
              </a:rPr>
              <a:t>Group</a:t>
            </a:r>
            <a:r>
              <a:rPr lang="en-US" sz="1000" smtClean="0">
                <a:latin typeface="Arial" pitchFamily="34" charset="0"/>
              </a:rPr>
              <a:t/>
            </a:r>
            <a:br>
              <a:rPr lang="en-US" sz="1000" smtClean="0">
                <a:latin typeface="Arial" pitchFamily="34" charset="0"/>
              </a:rPr>
            </a:br>
            <a:endParaRPr lang="en-US" sz="1000" dirty="0">
              <a:latin typeface="Arial" pitchFamily="34" charset="0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70425" y="6445250"/>
            <a:ext cx="397119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spcBef>
                <a:spcPct val="50000"/>
              </a:spcBef>
              <a:defRPr/>
            </a:pPr>
            <a:fld id="{8C0F9C85-1605-44FB-B89E-0505D1D630E7}" type="slidenum">
              <a:rPr lang="de-DE" sz="1000" b="1" smtClean="0"/>
              <a:pPr>
                <a:spcBef>
                  <a:spcPct val="50000"/>
                </a:spcBef>
                <a:defRPr/>
              </a:pPr>
              <a:t>‹#›</a:t>
            </a:fld>
            <a:r>
              <a:rPr lang="de-DE" sz="1000" b="1" dirty="0" smtClean="0"/>
              <a:t>/22</a:t>
            </a:r>
            <a:endParaRPr lang="de-DE" sz="1000" b="1" dirty="0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504623" y="6445250"/>
            <a:ext cx="733771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r>
              <a:rPr lang="de-DE" sz="1000" smtClean="0">
                <a:latin typeface="Arial" pitchFamily="34" charset="0"/>
              </a:rPr>
              <a:t>02/02/2015</a:t>
            </a:r>
            <a:endParaRPr lang="de-DE" sz="1000" dirty="0">
              <a:latin typeface="Arial" pitchFamily="34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88027" y="6445250"/>
            <a:ext cx="4436101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latin typeface="Arial" pitchFamily="34" charset="0"/>
              </a:defRPr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Alexander Wert – DynamicSpotter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033" name="Picture 9" descr="KITlogo_4c_frutige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67625" y="341313"/>
            <a:ext cx="10842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57188" indent="-357188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90575" indent="-314325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</a:defRPr>
      </a:lvl2pPr>
      <a:lvl3pPr marL="1209675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2000">
          <a:solidFill>
            <a:schemeClr val="tx1"/>
          </a:solidFill>
          <a:latin typeface="+mn-lt"/>
        </a:defRPr>
      </a:lvl3pPr>
      <a:lvl4pPr marL="165735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2000">
          <a:solidFill>
            <a:schemeClr val="tx1"/>
          </a:solidFill>
          <a:latin typeface="+mn-lt"/>
        </a:defRPr>
      </a:lvl4pPr>
      <a:lvl5pPr marL="209550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78306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3.png"/><Relationship Id="rId18" Type="http://schemas.openxmlformats.org/officeDocument/2006/relationships/image" Target="../media/image27.png"/><Relationship Id="rId3" Type="http://schemas.openxmlformats.org/officeDocument/2006/relationships/image" Target="../media/image17.png"/><Relationship Id="rId21" Type="http://schemas.openxmlformats.org/officeDocument/2006/relationships/image" Target="../media/image29.png"/><Relationship Id="rId7" Type="http://schemas.openxmlformats.org/officeDocument/2006/relationships/image" Target="../media/image19.png"/><Relationship Id="rId12" Type="http://schemas.microsoft.com/office/2007/relationships/hdphoto" Target="../media/hdphoto4.wdp"/><Relationship Id="rId17" Type="http://schemas.openxmlformats.org/officeDocument/2006/relationships/image" Target="../media/image26.png"/><Relationship Id="rId2" Type="http://schemas.openxmlformats.org/officeDocument/2006/relationships/image" Target="../media/image16.png"/><Relationship Id="rId16" Type="http://schemas.openxmlformats.org/officeDocument/2006/relationships/image" Target="../media/image25.png"/><Relationship Id="rId20" Type="http://schemas.microsoft.com/office/2007/relationships/hdphoto" Target="../media/hdphoto6.wdp"/><Relationship Id="rId1" Type="http://schemas.openxmlformats.org/officeDocument/2006/relationships/slideLayout" Target="../slideLayouts/slideLayout13.xml"/><Relationship Id="rId6" Type="http://schemas.microsoft.com/office/2007/relationships/hdphoto" Target="../media/hdphoto2.wdp"/><Relationship Id="rId11" Type="http://schemas.openxmlformats.org/officeDocument/2006/relationships/image" Target="../media/image22.png"/><Relationship Id="rId5" Type="http://schemas.openxmlformats.org/officeDocument/2006/relationships/image" Target="../media/image18.png"/><Relationship Id="rId15" Type="http://schemas.openxmlformats.org/officeDocument/2006/relationships/image" Target="../media/image24.png"/><Relationship Id="rId23" Type="http://schemas.openxmlformats.org/officeDocument/2006/relationships/image" Target="../media/image30.png"/><Relationship Id="rId10" Type="http://schemas.microsoft.com/office/2007/relationships/hdphoto" Target="../media/hdphoto3.wdp"/><Relationship Id="rId19" Type="http://schemas.openxmlformats.org/officeDocument/2006/relationships/image" Target="../media/image28.png"/><Relationship Id="rId4" Type="http://schemas.microsoft.com/office/2007/relationships/hdphoto" Target="../media/hdphoto1.wdp"/><Relationship Id="rId9" Type="http://schemas.openxmlformats.org/officeDocument/2006/relationships/image" Target="../media/image21.png"/><Relationship Id="rId14" Type="http://schemas.microsoft.com/office/2007/relationships/hdphoto" Target="../media/hdphoto5.wdp"/><Relationship Id="rId22" Type="http://schemas.microsoft.com/office/2007/relationships/hdphoto" Target="../media/hdphoto7.wdp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5.wdp"/><Relationship Id="rId13" Type="http://schemas.openxmlformats.org/officeDocument/2006/relationships/image" Target="../media/image33.png"/><Relationship Id="rId18" Type="http://schemas.openxmlformats.org/officeDocument/2006/relationships/image" Target="../media/image37.png"/><Relationship Id="rId26" Type="http://schemas.openxmlformats.org/officeDocument/2006/relationships/image" Target="../media/image41.png"/><Relationship Id="rId3" Type="http://schemas.openxmlformats.org/officeDocument/2006/relationships/image" Target="../media/image21.png"/><Relationship Id="rId21" Type="http://schemas.openxmlformats.org/officeDocument/2006/relationships/image" Target="../media/image39.png"/><Relationship Id="rId7" Type="http://schemas.openxmlformats.org/officeDocument/2006/relationships/image" Target="../media/image23.png"/><Relationship Id="rId12" Type="http://schemas.openxmlformats.org/officeDocument/2006/relationships/image" Target="../media/image32.png"/><Relationship Id="rId17" Type="http://schemas.openxmlformats.org/officeDocument/2006/relationships/image" Target="../media/image36.png"/><Relationship Id="rId25" Type="http://schemas.microsoft.com/office/2007/relationships/hdphoto" Target="../media/hdphoto11.wdp"/><Relationship Id="rId2" Type="http://schemas.openxmlformats.org/officeDocument/2006/relationships/image" Target="../media/image20.png"/><Relationship Id="rId16" Type="http://schemas.openxmlformats.org/officeDocument/2006/relationships/image" Target="../media/image35.png"/><Relationship Id="rId20" Type="http://schemas.microsoft.com/office/2007/relationships/hdphoto" Target="../media/hdphoto9.wdp"/><Relationship Id="rId1" Type="http://schemas.openxmlformats.org/officeDocument/2006/relationships/slideLayout" Target="../slideLayouts/slideLayout13.xml"/><Relationship Id="rId6" Type="http://schemas.microsoft.com/office/2007/relationships/hdphoto" Target="../media/hdphoto4.wdp"/><Relationship Id="rId11" Type="http://schemas.openxmlformats.org/officeDocument/2006/relationships/image" Target="../media/image27.png"/><Relationship Id="rId24" Type="http://schemas.openxmlformats.org/officeDocument/2006/relationships/image" Target="../media/image40.png"/><Relationship Id="rId5" Type="http://schemas.openxmlformats.org/officeDocument/2006/relationships/image" Target="../media/image22.png"/><Relationship Id="rId15" Type="http://schemas.openxmlformats.org/officeDocument/2006/relationships/image" Target="../media/image34.png"/><Relationship Id="rId23" Type="http://schemas.openxmlformats.org/officeDocument/2006/relationships/image" Target="../media/image25.png"/><Relationship Id="rId10" Type="http://schemas.openxmlformats.org/officeDocument/2006/relationships/image" Target="../media/image31.png"/><Relationship Id="rId19" Type="http://schemas.openxmlformats.org/officeDocument/2006/relationships/image" Target="../media/image38.png"/><Relationship Id="rId4" Type="http://schemas.microsoft.com/office/2007/relationships/hdphoto" Target="../media/hdphoto3.wdp"/><Relationship Id="rId9" Type="http://schemas.openxmlformats.org/officeDocument/2006/relationships/image" Target="../media/image15.png"/><Relationship Id="rId14" Type="http://schemas.microsoft.com/office/2007/relationships/hdphoto" Target="../media/hdphoto8.wdp"/><Relationship Id="rId22" Type="http://schemas.microsoft.com/office/2007/relationships/hdphoto" Target="../media/hdphoto10.wdp"/><Relationship Id="rId27" Type="http://schemas.microsoft.com/office/2007/relationships/hdphoto" Target="../media/hdphoto12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3133535"/>
            <a:ext cx="6768752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b="1">
                <a:solidFill>
                  <a:schemeClr val="tx2"/>
                </a:solidFill>
              </a:rPr>
              <a:t>Automatic, Experiment-based</a:t>
            </a:r>
          </a:p>
          <a:p>
            <a:pPr algn="ctr">
              <a:lnSpc>
                <a:spcPct val="90000"/>
              </a:lnSpc>
            </a:pPr>
            <a:r>
              <a:rPr lang="en-US" sz="2800" b="1">
                <a:solidFill>
                  <a:schemeClr val="tx2"/>
                </a:solidFill>
              </a:rPr>
              <a:t>Diagnostics of Performance Problems</a:t>
            </a:r>
            <a:endParaRPr lang="en-GB" sz="2800" b="1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06488" y="4365104"/>
            <a:ext cx="6768752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400" b="1" smtClean="0">
                <a:solidFill>
                  <a:schemeClr val="tx2"/>
                </a:solidFill>
              </a:rPr>
              <a:t>Alexander Wert</a:t>
            </a:r>
          </a:p>
          <a:p>
            <a:pPr algn="ctr">
              <a:lnSpc>
                <a:spcPct val="90000"/>
              </a:lnSpc>
            </a:pPr>
            <a:endParaRPr lang="en-US" sz="800" b="1" smtClean="0">
              <a:solidFill>
                <a:schemeClr val="tx2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US" sz="2000" b="1" smtClean="0">
                <a:solidFill>
                  <a:schemeClr val="tx2"/>
                </a:solidFill>
              </a:rPr>
              <a:t>Software Design and Quality Group</a:t>
            </a:r>
          </a:p>
          <a:p>
            <a:pPr algn="ctr">
              <a:lnSpc>
                <a:spcPct val="90000"/>
              </a:lnSpc>
            </a:pPr>
            <a:r>
              <a:rPr lang="en-US" sz="2000" b="1" smtClean="0">
                <a:solidFill>
                  <a:schemeClr val="tx2"/>
                </a:solidFill>
              </a:rPr>
              <a:t>Karlsruhe Institute of Technology </a:t>
            </a:r>
            <a:endParaRPr lang="en-GB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34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roup 144"/>
          <p:cNvGrpSpPr/>
          <p:nvPr/>
        </p:nvGrpSpPr>
        <p:grpSpPr>
          <a:xfrm>
            <a:off x="3397827" y="896135"/>
            <a:ext cx="830535" cy="830534"/>
            <a:chOff x="5783545" y="845179"/>
            <a:chExt cx="830535" cy="830534"/>
          </a:xfrm>
        </p:grpSpPr>
        <p:pic>
          <p:nvPicPr>
            <p:cNvPr id="146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7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8" name="Group 147"/>
          <p:cNvGrpSpPr/>
          <p:nvPr/>
        </p:nvGrpSpPr>
        <p:grpSpPr>
          <a:xfrm>
            <a:off x="3397826" y="896135"/>
            <a:ext cx="830535" cy="830534"/>
            <a:chOff x="4531648" y="620688"/>
            <a:chExt cx="830535" cy="830534"/>
          </a:xfrm>
        </p:grpSpPr>
        <p:pic>
          <p:nvPicPr>
            <p:cNvPr id="149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0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3" name="Group 132"/>
          <p:cNvGrpSpPr/>
          <p:nvPr/>
        </p:nvGrpSpPr>
        <p:grpSpPr>
          <a:xfrm>
            <a:off x="3829589" y="694414"/>
            <a:ext cx="830535" cy="830534"/>
            <a:chOff x="5783545" y="845179"/>
            <a:chExt cx="830535" cy="830534"/>
          </a:xfrm>
        </p:grpSpPr>
        <p:pic>
          <p:nvPicPr>
            <p:cNvPr id="134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5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6" name="Group 135"/>
          <p:cNvGrpSpPr/>
          <p:nvPr/>
        </p:nvGrpSpPr>
        <p:grpSpPr>
          <a:xfrm>
            <a:off x="3829588" y="694414"/>
            <a:ext cx="830535" cy="830534"/>
            <a:chOff x="4531648" y="620688"/>
            <a:chExt cx="830535" cy="830534"/>
          </a:xfrm>
        </p:grpSpPr>
        <p:pic>
          <p:nvPicPr>
            <p:cNvPr id="137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8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8" name="Picture 10" descr="C:\Users\c5170547\Documents\PhD\Vorträge\Picture - Gallery\Commercial free\HandDrawn\1421945988_user-admin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6977" y="5372442"/>
            <a:ext cx="1110709" cy="1110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loud 1"/>
          <p:cNvSpPr/>
          <p:nvPr/>
        </p:nvSpPr>
        <p:spPr bwMode="auto">
          <a:xfrm>
            <a:off x="2858305" y="4239523"/>
            <a:ext cx="3521648" cy="1932712"/>
          </a:xfrm>
          <a:prstGeom prst="cloud">
            <a:avLst/>
          </a:prstGeom>
          <a:noFill/>
          <a:ln w="38100">
            <a:solidFill>
              <a:schemeClr val="tx1">
                <a:lumMod val="50000"/>
              </a:schemeClr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053" name="Picture 5" descr="C:\Users\c5170547\Documents\PhD\Vorträge\Picture - Gallery\Commercial free\HandDrawn\1421946017_datebase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470" y="5370630"/>
            <a:ext cx="514446" cy="514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9" descr="C:\Users\c5170547\Documents\PhD\Vorträge\Picture - Gallery\Commercial free\Apps-internet-web-browser-icon.png"/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440" y="3861048"/>
            <a:ext cx="681608" cy="709531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1" descr="C:\Users\c5170547\Documents\PhD\Vorträge\Picture - Gallery\Commercial free\preferences_system_windows.png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295" y="4522788"/>
            <a:ext cx="609600" cy="634574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C:\Users\c5170547\Documents\PhD\Vorträge\Picture - Gallery\Commercial free\server-icon.png"/>
          <p:cNvPicPr>
            <a:picLocks noChangeAspect="1" noChangeArrowheads="1"/>
          </p:cNvPicPr>
          <p:nvPr/>
        </p:nvPicPr>
        <p:blipFill>
          <a:blip r:embed="rId13" cstate="print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427" y="5205878"/>
            <a:ext cx="652468" cy="679198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C:\Users\c5170547\Documents\PhD\Vorträge\Picture - Gallery\Commercial free\server-icon.png"/>
          <p:cNvPicPr>
            <a:picLocks noChangeAspect="1" noChangeArrowheads="1"/>
          </p:cNvPicPr>
          <p:nvPr/>
        </p:nvPicPr>
        <p:blipFill>
          <a:blip r:embed="rId13" cstate="print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047" y="5138049"/>
            <a:ext cx="652468" cy="679198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846" y="4936244"/>
            <a:ext cx="197604" cy="19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1" descr="C:\Users\c5170547\Documents\PhD\Vorträge\Picture - Gallery\Commercial free\preferences_system_windows.png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834" y="4618957"/>
            <a:ext cx="609600" cy="634574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1" descr="C:\Users\c5170547\Documents\PhD\Vorträge\Picture - Gallery\Commercial free\preferences_system_windows.png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469" y="4397308"/>
            <a:ext cx="609600" cy="634574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c5170547\Documents\PhD\Vorträge\Picture - Gallery\Commercial free\HandDrawn\1421946015_timer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155" y="2636912"/>
            <a:ext cx="992017" cy="99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c5170547\Documents\PhD\Vorträge\Picture - Gallery\Commercial free\HandDrawn\1421946363_right.pn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30071">
            <a:off x="3878122" y="2707144"/>
            <a:ext cx="1394251" cy="72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409" y="4446056"/>
            <a:ext cx="446649" cy="44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226" y="4822028"/>
            <a:ext cx="502898" cy="502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255" y="5028629"/>
            <a:ext cx="532392" cy="53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710" y="4570579"/>
            <a:ext cx="197604" cy="19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845" y="4840075"/>
            <a:ext cx="197604" cy="19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182" y="4745317"/>
            <a:ext cx="197604" cy="19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303" y="5477648"/>
            <a:ext cx="197604" cy="19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6130" y="5478455"/>
            <a:ext cx="197604" cy="19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c5170547\Documents\PhD\Vorträge\Picture - Gallery\Commercial free\HandDrawn\1421946028_user-boss.pn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13471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87045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Oval Callout 18"/>
          <p:cNvSpPr/>
          <p:nvPr/>
        </p:nvSpPr>
        <p:spPr>
          <a:xfrm>
            <a:off x="140431" y="3829050"/>
            <a:ext cx="1224136" cy="741529"/>
          </a:xfrm>
          <a:prstGeom prst="wedgeEllipseCallout">
            <a:avLst>
              <a:gd name="adj1" fmla="val 59674"/>
              <a:gd name="adj2" fmla="val 76480"/>
            </a:avLst>
          </a:prstGeom>
          <a:solidFill>
            <a:schemeClr val="tx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smtClean="0">
                <a:solidFill>
                  <a:schemeClr val="tx1"/>
                </a:solidFill>
              </a:rPr>
              <a:t>HELP!</a:t>
            </a:r>
            <a:endParaRPr lang="de-DE" b="1">
              <a:solidFill>
                <a:schemeClr val="tx1"/>
              </a:solidFill>
            </a:endParaRPr>
          </a:p>
        </p:txBody>
      </p:sp>
      <p:grpSp>
        <p:nvGrpSpPr>
          <p:cNvPr id="2048" name="Group 2047"/>
          <p:cNvGrpSpPr/>
          <p:nvPr/>
        </p:nvGrpSpPr>
        <p:grpSpPr>
          <a:xfrm>
            <a:off x="4588779" y="908720"/>
            <a:ext cx="830535" cy="830534"/>
            <a:chOff x="5783545" y="845179"/>
            <a:chExt cx="830535" cy="830534"/>
          </a:xfrm>
        </p:grpSpPr>
        <p:pic>
          <p:nvPicPr>
            <p:cNvPr id="75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Group 19"/>
          <p:cNvGrpSpPr/>
          <p:nvPr/>
        </p:nvGrpSpPr>
        <p:grpSpPr>
          <a:xfrm>
            <a:off x="4588778" y="908720"/>
            <a:ext cx="830535" cy="830534"/>
            <a:chOff x="4531648" y="620688"/>
            <a:chExt cx="830535" cy="830534"/>
          </a:xfrm>
        </p:grpSpPr>
        <p:pic>
          <p:nvPicPr>
            <p:cNvPr id="26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4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21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22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9" name="Group 78"/>
          <p:cNvGrpSpPr/>
          <p:nvPr/>
        </p:nvGrpSpPr>
        <p:grpSpPr>
          <a:xfrm>
            <a:off x="3758244" y="1115341"/>
            <a:ext cx="830535" cy="830534"/>
            <a:chOff x="5783545" y="845179"/>
            <a:chExt cx="830535" cy="830534"/>
          </a:xfrm>
        </p:grpSpPr>
        <p:pic>
          <p:nvPicPr>
            <p:cNvPr id="80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2" name="Group 81"/>
          <p:cNvGrpSpPr/>
          <p:nvPr/>
        </p:nvGrpSpPr>
        <p:grpSpPr>
          <a:xfrm>
            <a:off x="3758243" y="1115341"/>
            <a:ext cx="830535" cy="830534"/>
            <a:chOff x="4531648" y="620688"/>
            <a:chExt cx="830535" cy="830534"/>
          </a:xfrm>
        </p:grpSpPr>
        <p:pic>
          <p:nvPicPr>
            <p:cNvPr id="83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5" name="Group 84"/>
          <p:cNvGrpSpPr/>
          <p:nvPr/>
        </p:nvGrpSpPr>
        <p:grpSpPr>
          <a:xfrm>
            <a:off x="4741179" y="1061120"/>
            <a:ext cx="830535" cy="830534"/>
            <a:chOff x="5783545" y="845179"/>
            <a:chExt cx="830535" cy="830534"/>
          </a:xfrm>
        </p:grpSpPr>
        <p:pic>
          <p:nvPicPr>
            <p:cNvPr id="86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7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8" name="Group 87"/>
          <p:cNvGrpSpPr/>
          <p:nvPr/>
        </p:nvGrpSpPr>
        <p:grpSpPr>
          <a:xfrm>
            <a:off x="4741178" y="1061120"/>
            <a:ext cx="830535" cy="830534"/>
            <a:chOff x="4531648" y="620688"/>
            <a:chExt cx="830535" cy="830534"/>
          </a:xfrm>
        </p:grpSpPr>
        <p:pic>
          <p:nvPicPr>
            <p:cNvPr id="89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0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1" name="Group 90"/>
          <p:cNvGrpSpPr/>
          <p:nvPr/>
        </p:nvGrpSpPr>
        <p:grpSpPr>
          <a:xfrm>
            <a:off x="5066442" y="1327187"/>
            <a:ext cx="830535" cy="830534"/>
            <a:chOff x="5783545" y="845179"/>
            <a:chExt cx="830535" cy="830534"/>
          </a:xfrm>
        </p:grpSpPr>
        <p:pic>
          <p:nvPicPr>
            <p:cNvPr id="92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3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4" name="Group 93"/>
          <p:cNvGrpSpPr/>
          <p:nvPr/>
        </p:nvGrpSpPr>
        <p:grpSpPr>
          <a:xfrm>
            <a:off x="5066441" y="1327187"/>
            <a:ext cx="830535" cy="830534"/>
            <a:chOff x="4531648" y="620688"/>
            <a:chExt cx="830535" cy="830534"/>
          </a:xfrm>
        </p:grpSpPr>
        <p:pic>
          <p:nvPicPr>
            <p:cNvPr id="95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6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7" name="Group 96"/>
          <p:cNvGrpSpPr/>
          <p:nvPr/>
        </p:nvGrpSpPr>
        <p:grpSpPr>
          <a:xfrm>
            <a:off x="4162174" y="928068"/>
            <a:ext cx="830535" cy="830534"/>
            <a:chOff x="5783545" y="845179"/>
            <a:chExt cx="830535" cy="830534"/>
          </a:xfrm>
        </p:grpSpPr>
        <p:pic>
          <p:nvPicPr>
            <p:cNvPr id="98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9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0" name="Group 99"/>
          <p:cNvGrpSpPr/>
          <p:nvPr/>
        </p:nvGrpSpPr>
        <p:grpSpPr>
          <a:xfrm>
            <a:off x="4162173" y="928068"/>
            <a:ext cx="830535" cy="830534"/>
            <a:chOff x="4531648" y="620688"/>
            <a:chExt cx="830535" cy="830534"/>
          </a:xfrm>
        </p:grpSpPr>
        <p:pic>
          <p:nvPicPr>
            <p:cNvPr id="101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3" name="Group 102"/>
          <p:cNvGrpSpPr/>
          <p:nvPr/>
        </p:nvGrpSpPr>
        <p:grpSpPr>
          <a:xfrm>
            <a:off x="4380967" y="1098931"/>
            <a:ext cx="830535" cy="830534"/>
            <a:chOff x="5783545" y="845179"/>
            <a:chExt cx="830535" cy="830534"/>
          </a:xfrm>
        </p:grpSpPr>
        <p:pic>
          <p:nvPicPr>
            <p:cNvPr id="104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6" name="Group 105"/>
          <p:cNvGrpSpPr/>
          <p:nvPr/>
        </p:nvGrpSpPr>
        <p:grpSpPr>
          <a:xfrm>
            <a:off x="4380966" y="1098931"/>
            <a:ext cx="830535" cy="830534"/>
            <a:chOff x="4531648" y="620688"/>
            <a:chExt cx="830535" cy="830534"/>
          </a:xfrm>
        </p:grpSpPr>
        <p:pic>
          <p:nvPicPr>
            <p:cNvPr id="107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8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9" name="Group 108"/>
          <p:cNvGrpSpPr/>
          <p:nvPr/>
        </p:nvGrpSpPr>
        <p:grpSpPr>
          <a:xfrm>
            <a:off x="4009842" y="1299577"/>
            <a:ext cx="830535" cy="830534"/>
            <a:chOff x="5783545" y="845179"/>
            <a:chExt cx="830535" cy="830534"/>
          </a:xfrm>
        </p:grpSpPr>
        <p:pic>
          <p:nvPicPr>
            <p:cNvPr id="110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1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2" name="Group 111"/>
          <p:cNvGrpSpPr/>
          <p:nvPr/>
        </p:nvGrpSpPr>
        <p:grpSpPr>
          <a:xfrm>
            <a:off x="4009841" y="1299577"/>
            <a:ext cx="830535" cy="830534"/>
            <a:chOff x="4531648" y="620688"/>
            <a:chExt cx="830535" cy="830534"/>
          </a:xfrm>
        </p:grpSpPr>
        <p:pic>
          <p:nvPicPr>
            <p:cNvPr id="113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4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5" name="Group 114"/>
          <p:cNvGrpSpPr/>
          <p:nvPr/>
        </p:nvGrpSpPr>
        <p:grpSpPr>
          <a:xfrm>
            <a:off x="4689693" y="1371596"/>
            <a:ext cx="830535" cy="830534"/>
            <a:chOff x="5783545" y="845179"/>
            <a:chExt cx="830535" cy="830534"/>
          </a:xfrm>
        </p:grpSpPr>
        <p:pic>
          <p:nvPicPr>
            <p:cNvPr id="116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7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8" name="Group 117"/>
          <p:cNvGrpSpPr/>
          <p:nvPr/>
        </p:nvGrpSpPr>
        <p:grpSpPr>
          <a:xfrm>
            <a:off x="4689692" y="1371596"/>
            <a:ext cx="830535" cy="830534"/>
            <a:chOff x="4531648" y="620688"/>
            <a:chExt cx="830535" cy="830534"/>
          </a:xfrm>
        </p:grpSpPr>
        <p:pic>
          <p:nvPicPr>
            <p:cNvPr id="119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0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1" name="Group 120"/>
          <p:cNvGrpSpPr/>
          <p:nvPr/>
        </p:nvGrpSpPr>
        <p:grpSpPr>
          <a:xfrm>
            <a:off x="4327186" y="1451452"/>
            <a:ext cx="830535" cy="830534"/>
            <a:chOff x="5783545" y="845179"/>
            <a:chExt cx="830535" cy="830534"/>
          </a:xfrm>
        </p:grpSpPr>
        <p:pic>
          <p:nvPicPr>
            <p:cNvPr id="122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4" name="Group 123"/>
          <p:cNvGrpSpPr/>
          <p:nvPr/>
        </p:nvGrpSpPr>
        <p:grpSpPr>
          <a:xfrm>
            <a:off x="4327185" y="1451452"/>
            <a:ext cx="830535" cy="830534"/>
            <a:chOff x="4531648" y="620688"/>
            <a:chExt cx="830535" cy="830534"/>
          </a:xfrm>
        </p:grpSpPr>
        <p:pic>
          <p:nvPicPr>
            <p:cNvPr id="125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6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7" name="Group 126"/>
          <p:cNvGrpSpPr/>
          <p:nvPr/>
        </p:nvGrpSpPr>
        <p:grpSpPr>
          <a:xfrm>
            <a:off x="3893734" y="1555773"/>
            <a:ext cx="830535" cy="830534"/>
            <a:chOff x="5783545" y="845179"/>
            <a:chExt cx="830535" cy="830534"/>
          </a:xfrm>
        </p:grpSpPr>
        <p:pic>
          <p:nvPicPr>
            <p:cNvPr id="128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9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0" name="Group 129"/>
          <p:cNvGrpSpPr/>
          <p:nvPr/>
        </p:nvGrpSpPr>
        <p:grpSpPr>
          <a:xfrm>
            <a:off x="3893733" y="1555773"/>
            <a:ext cx="830535" cy="830534"/>
            <a:chOff x="4531648" y="620688"/>
            <a:chExt cx="830535" cy="830534"/>
          </a:xfrm>
        </p:grpSpPr>
        <p:pic>
          <p:nvPicPr>
            <p:cNvPr id="131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2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9" name="Group 138"/>
          <p:cNvGrpSpPr/>
          <p:nvPr/>
        </p:nvGrpSpPr>
        <p:grpSpPr>
          <a:xfrm>
            <a:off x="3244141" y="1248199"/>
            <a:ext cx="830535" cy="830534"/>
            <a:chOff x="5783545" y="845179"/>
            <a:chExt cx="830535" cy="830534"/>
          </a:xfrm>
        </p:grpSpPr>
        <p:pic>
          <p:nvPicPr>
            <p:cNvPr id="140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1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2" name="Group 141"/>
          <p:cNvGrpSpPr/>
          <p:nvPr/>
        </p:nvGrpSpPr>
        <p:grpSpPr>
          <a:xfrm>
            <a:off x="3244140" y="1248199"/>
            <a:ext cx="830535" cy="830534"/>
            <a:chOff x="4531648" y="620688"/>
            <a:chExt cx="830535" cy="830534"/>
          </a:xfrm>
        </p:grpSpPr>
        <p:pic>
          <p:nvPicPr>
            <p:cNvPr id="143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4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1" name="Group 150"/>
          <p:cNvGrpSpPr/>
          <p:nvPr/>
        </p:nvGrpSpPr>
        <p:grpSpPr>
          <a:xfrm>
            <a:off x="3504829" y="1448941"/>
            <a:ext cx="830535" cy="830534"/>
            <a:chOff x="5783545" y="845179"/>
            <a:chExt cx="830535" cy="830534"/>
          </a:xfrm>
        </p:grpSpPr>
        <p:pic>
          <p:nvPicPr>
            <p:cNvPr id="152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3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4" name="Group 153"/>
          <p:cNvGrpSpPr/>
          <p:nvPr/>
        </p:nvGrpSpPr>
        <p:grpSpPr>
          <a:xfrm>
            <a:off x="3504828" y="1448941"/>
            <a:ext cx="830535" cy="830534"/>
            <a:chOff x="4531648" y="620688"/>
            <a:chExt cx="830535" cy="830534"/>
          </a:xfrm>
        </p:grpSpPr>
        <p:pic>
          <p:nvPicPr>
            <p:cNvPr id="155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6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7" name="Group 156"/>
          <p:cNvGrpSpPr/>
          <p:nvPr/>
        </p:nvGrpSpPr>
        <p:grpSpPr>
          <a:xfrm>
            <a:off x="4107013" y="1625860"/>
            <a:ext cx="830535" cy="830534"/>
            <a:chOff x="5783545" y="845179"/>
            <a:chExt cx="830535" cy="830534"/>
          </a:xfrm>
        </p:grpSpPr>
        <p:pic>
          <p:nvPicPr>
            <p:cNvPr id="158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545" y="845179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9" name="Picture 15" descr="C:\Users\c5170547\Documents\PhD\Vorträge\Picture - Gallery\1337171000_1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01634">
              <a:off x="6036339" y="874743"/>
              <a:ext cx="315419" cy="315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0" name="Group 159"/>
          <p:cNvGrpSpPr/>
          <p:nvPr/>
        </p:nvGrpSpPr>
        <p:grpSpPr>
          <a:xfrm>
            <a:off x="4107012" y="1625860"/>
            <a:ext cx="830535" cy="830534"/>
            <a:chOff x="4531648" y="620688"/>
            <a:chExt cx="830535" cy="830534"/>
          </a:xfrm>
        </p:grpSpPr>
        <p:pic>
          <p:nvPicPr>
            <p:cNvPr id="161" name="Picture 4" descr="C:\Users\c5170547\Documents\PhD\Vorträge\Picture - Gallery\Commercial free\HandDrawn\1421946010_user-ma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1648" y="620688"/>
              <a:ext cx="830535" cy="83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2" name="Picture 16" descr="C:\Users\c5170547\Documents\PhD\Vorträge\Picture - Gallery\1337171015_7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bg1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162025">
              <a:off x="4789791" y="649367"/>
              <a:ext cx="316800" cy="31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67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806016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644863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9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56394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79475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066406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453" y="3005269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453" y="2806016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453" y="2652815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453" y="2455406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453" y="2275177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12" descr="C:\Users\c5170547\Documents\PhD\Vorträge\Picture - Gallery\MC900431631.P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453" y="2087190"/>
            <a:ext cx="976114" cy="9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C:\Users\c5170547\Documents\PhD\Vorträge\Picture - Gallery\Commercial free\HandDrawn\1421946026_search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885" y="5455004"/>
            <a:ext cx="860144" cy="860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49" name="Group 2048"/>
          <p:cNvGrpSpPr/>
          <p:nvPr/>
        </p:nvGrpSpPr>
        <p:grpSpPr>
          <a:xfrm>
            <a:off x="6369307" y="1996319"/>
            <a:ext cx="2135325" cy="1914977"/>
            <a:chOff x="6369307" y="1996319"/>
            <a:chExt cx="2135325" cy="1914977"/>
          </a:xfrm>
        </p:grpSpPr>
        <p:pic>
          <p:nvPicPr>
            <p:cNvPr id="180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8518" y="2916958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1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8518" y="2735929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2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8518" y="2574776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3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8518" y="2386307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8518" y="2209388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5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8518" y="1996319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6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9307" y="2935182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7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9307" y="2735929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8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9307" y="2582728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9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9307" y="2385319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0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9307" y="2205090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1" name="Picture 12" descr="C:\Users\c5170547\Documents\PhD\Vorträge\Picture - Gallery\MC900431631.PNG"/>
            <p:cNvPicPr>
              <a:picLocks noChangeAspect="1" noChangeArrowheads="1"/>
            </p:cNvPicPr>
            <p:nvPr/>
          </p:nvPicPr>
          <p:blipFill>
            <a:blip r:embed="rId19">
              <a:grayscl/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artisticMark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9307" y="2017103"/>
              <a:ext cx="976114" cy="976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64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241" y="3394068"/>
            <a:ext cx="532392" cy="53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379" y="3313123"/>
            <a:ext cx="532392" cy="53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239" y="3385011"/>
            <a:ext cx="532392" cy="53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c5170547\Documents\PhD\Vorträge\Picture - Gallery\Commercial free\fire-ic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03" y="3296658"/>
            <a:ext cx="532392" cy="53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690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32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6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82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62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88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8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88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2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2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2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nodeType="withEffect">
                                  <p:stCondLst>
                                    <p:cond delay="29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37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7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37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30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55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66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48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5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52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" presetClass="exit" presetSubtype="9" fill="hold" nodeType="withEffect">
                                  <p:stCondLst>
                                    <p:cond delay="52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5" dur="325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325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2" presetClass="exit" presetSubtype="3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9" dur="3250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3250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2" presetClass="exit" presetSubtype="1" fill="hold" nodeType="withEffect">
                                  <p:stCondLst>
                                    <p:cond delay="136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3" dur="325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325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2" presetClass="exit" presetSubtype="9" fill="hold" nodeType="withEffect">
                                  <p:stCondLst>
                                    <p:cond delay="64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7" dur="325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325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2" presetClass="exit" presetSubtype="3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1" dur="325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325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2" presetClass="exit" presetSubtype="1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5" dur="325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325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2" presetClass="exit" presetSubtype="9" fill="hold" nodeType="withEffect">
                                  <p:stCondLst>
                                    <p:cond delay="106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9" dur="325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325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2" presetClass="exit" presetSubtype="3" fill="hold" nodeType="withEffect">
                                  <p:stCondLst>
                                    <p:cond delay="19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3" dur="325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325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2" presetClass="exit" presetSubtype="1" fill="hold" nodeType="withEffect">
                                  <p:stCondLst>
                                    <p:cond delay="62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7" dur="325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325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2" presetClass="exit" presetSubtype="9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1" dur="325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325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2" presetClass="exit" presetSubtype="3" fill="hold" nodeType="withEffect">
                                  <p:stCondLst>
                                    <p:cond delay="127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5" dur="325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325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" presetClass="exit" presetSubtype="1" fill="hold" nodeType="withEffect">
                                  <p:stCondLst>
                                    <p:cond delay="147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9" dur="325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325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2" presetClass="exit" presetSubtype="9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3" dur="325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325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2" presetClass="exit" presetSubtype="3" fill="hold" nodeType="withEffect">
                                  <p:stCondLst>
                                    <p:cond delay="107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7" dur="325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325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10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0" presetClass="entr" presetSubtype="0" fill="hold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0" presetClass="entr" presetSubtype="0" fill="hold" nodeType="withEffect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7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nodeType="withEffect">
                                  <p:stCondLst>
                                    <p:cond delay="430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nodeType="withEffect">
                                  <p:stCondLst>
                                    <p:cond delay="520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0" presetClass="entr" presetSubtype="0" fill="hold" nodeType="withEffect">
                                  <p:stCondLst>
                                    <p:cond delay="630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0" presetClass="entr" presetSubtype="0" fill="hold" nodeType="withEffect">
                                  <p:stCondLst>
                                    <p:cond delay="770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10" presetClass="entr" presetSubtype="0" fill="hold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7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10" presetClass="entr" presetSubtype="0" fill="hold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10" presetClass="entr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30" presetClass="emph" presetSubtype="0" repeatCount="indefinite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2" presetClass="entr" presetSubtype="2" decel="100000" fill="hold" nodeType="withEffect">
                                  <p:stCondLst>
                                    <p:cond delay="1280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27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27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1" presetID="10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8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37" presetClass="path" presetSubtype="0" accel="50000" decel="50000" fill="hold" nodeType="withEffect">
                                  <p:stCondLst>
                                    <p:cond delay="16500"/>
                                  </p:stCondLst>
                                  <p:childTnLst>
                                    <p:animMotion origin="layout" path="M -0.00035 -0.00046 L 0.03073 -0.10092 L -0.03003 -0.18657 L -0.0967 -0.17245 L -0.05017 -0.04537 L -0.10851 -0.05185 C -0.11979 -0.05208 -0.11302 -0.13449 -0.13837 -0.15486 C -0.16371 -0.17523 -0.25764 -0.18773 -0.26094 -0.17407 C -0.26649 -0.18194 -0.16128 -0.09861 -0.15851 -0.07245 C -0.15573 -0.04629 -0.23055 -0.01041 -0.24427 -0.0169 C -0.25799 -0.02338 -0.26424 -0.11366 -0.24062 -0.11204 C -0.21701 -0.11041 -0.13854 -0.01134 -0.1026 -0.00741 C -0.06667 -0.00347 -0.04132 -0.07129 -0.02517 -0.08819 " pathEditMode="relative" rAng="0" ptsTypes="FAAAAfafaaaaF">
                                      <p:cBhvr>
                                        <p:cTn id="295" dur="101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53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0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1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6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7" dur="2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0" dur="2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3" dur="2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6" dur="2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9" dur="2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2" dur="2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5" dur="2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8" dur="2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1" dur="2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4" dur="2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7" dur="2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0" dur="2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22" presetClass="exit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3" dur="2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0" presetClass="exit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6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0" presetClass="exit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9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0" presetClass="exit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0" presetClass="exit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5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1" animBg="1"/>
      <p:bldP spid="19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/>
          <p:cNvSpPr/>
          <p:nvPr/>
        </p:nvSpPr>
        <p:spPr bwMode="auto">
          <a:xfrm>
            <a:off x="2858305" y="4239523"/>
            <a:ext cx="3521648" cy="1932712"/>
          </a:xfrm>
          <a:prstGeom prst="cloud">
            <a:avLst/>
          </a:prstGeom>
          <a:noFill/>
          <a:ln w="38100">
            <a:solidFill>
              <a:schemeClr val="tx1">
                <a:lumMod val="50000"/>
              </a:schemeClr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053" name="Picture 5" descr="C:\Users\c5170547\Documents\PhD\Vorträge\Picture - Gallery\Commercial free\HandDrawn\1421946017_dateba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470" y="5370630"/>
            <a:ext cx="514446" cy="514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9" descr="C:\Users\c5170547\Documents\PhD\Vorträge\Picture - Gallery\Commercial free\Apps-internet-web-browser-icon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440" y="3861048"/>
            <a:ext cx="681608" cy="709531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1" descr="C:\Users\c5170547\Documents\PhD\Vorträge\Picture - Gallery\Commercial free\preferences_system_windows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295" y="4522788"/>
            <a:ext cx="609600" cy="634574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C:\Users\c5170547\Documents\PhD\Vorträge\Picture - Gallery\Commercial free\server-icon.png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427" y="5205878"/>
            <a:ext cx="652468" cy="679198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C:\Users\c5170547\Documents\PhD\Vorträge\Picture - Gallery\Commercial free\server-icon.png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047" y="5138049"/>
            <a:ext cx="652468" cy="679198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1" descr="C:\Users\c5170547\Documents\PhD\Vorträge\Picture - Gallery\Commercial free\preferences_system_windows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834" y="4618957"/>
            <a:ext cx="609600" cy="634574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1" descr="C:\Users\c5170547\Documents\PhD\Vorträge\Picture - Gallery\Commercial free\preferences_system_windows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469" y="4397308"/>
            <a:ext cx="609600" cy="634574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6" descr="C:\Users\c5170547\Documents\DynamicSpotter\logo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0000"/>
              </a:clrFrom>
              <a:clrTo>
                <a:srgbClr val="FF0000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315" y="404664"/>
            <a:ext cx="3384250" cy="758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c5170547\Documents\PhD\Vorträge\Picture - Gallery\1337156844_DeleteR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029" y="4488315"/>
            <a:ext cx="477187" cy="47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3" descr="C:\Users\c5170547\Documents\PhD\Vorträge\Picture - Gallery\1337156844_DeleteR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247" y="4840075"/>
            <a:ext cx="477187" cy="47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3" descr="C:\Users\c5170547\Documents\PhD\Vorträge\Picture - Gallery\1337156844_DeleteR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675" y="4362888"/>
            <a:ext cx="477187" cy="47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9" descr="C:\Users\c5170547\Documents\PhD\Vorträge\Picture - Gallery\Commercial free\HandDrawn\1421946028_user-boss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28" y="2284969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c5170547\Documents\PhD\Vorträge\Picture - Gallery\1337171980_ktip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12" y="1648813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4167886" y="694368"/>
            <a:ext cx="571578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9" name="Picture 28" descr="C:\Users\c5170547\Documents\DynamicSpotter\eye-2.pn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600" b="97600" l="82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619" y="668968"/>
            <a:ext cx="507997" cy="521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c5170547\Documents\PhD\Vorträge\Picture - Gallery\Commercial free\HandDrawn\1421946021_configuration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335" y="1853330"/>
            <a:ext cx="1386704" cy="138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c5170547\Documents\PhD\Vorträge\Picture - Gallery\Commercial free\HandDrawn\1421958711_mail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890" y="2248142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c5170547\Documents\PhD\Vorträge\Picture - Gallery\MC900433917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124" y="4320358"/>
            <a:ext cx="597198" cy="597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7" descr="C:\Users\c5170547\Documents\PhD\Vorträge\Picture - Gallery\MC900433917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6997" y="4666903"/>
            <a:ext cx="597198" cy="597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7" descr="C:\Users\c5170547\Documents\PhD\Vorträge\Picture - Gallery\MC900433917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414" y="4258233"/>
            <a:ext cx="597198" cy="597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C:\Users\c5170547\Documents\PhD\Vorträge\Picture - Gallery\1337172062_clean.pn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427" y="4328767"/>
            <a:ext cx="596038" cy="59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9" descr="C:\Users\c5170547\Documents\PhD\Vorträge\Picture - Gallery\1337172062_clean.pn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387" y="4657493"/>
            <a:ext cx="596038" cy="59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9" descr="C:\Users\c5170547\Documents\PhD\Vorträge\Picture - Gallery\1337172062_clean.pn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039" y="4189081"/>
            <a:ext cx="596038" cy="59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323528" y="980728"/>
            <a:ext cx="1224136" cy="854808"/>
            <a:chOff x="1200324" y="1252648"/>
            <a:chExt cx="1224136" cy="854808"/>
          </a:xfrm>
        </p:grpSpPr>
        <p:sp>
          <p:nvSpPr>
            <p:cNvPr id="186" name="Oval Callout 185"/>
            <p:cNvSpPr/>
            <p:nvPr/>
          </p:nvSpPr>
          <p:spPr>
            <a:xfrm>
              <a:off x="1200324" y="1252648"/>
              <a:ext cx="1224136" cy="854808"/>
            </a:xfrm>
            <a:prstGeom prst="wedgeEllipseCallout">
              <a:avLst>
                <a:gd name="adj1" fmla="val -1536"/>
                <a:gd name="adj2" fmla="val 88242"/>
              </a:avLst>
            </a:prstGeom>
            <a:noFill/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>
                <a:solidFill>
                  <a:schemeClr val="tx1"/>
                </a:solidFill>
              </a:endParaRPr>
            </a:p>
          </p:txBody>
        </p:sp>
        <p:pic>
          <p:nvPicPr>
            <p:cNvPr id="3082" name="Picture 10" descr="C:\Users\c5170547\Documents\PhD\Vorträge\Picture - Gallery\Commercial free\preferences_system.png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8992" y="1358177"/>
              <a:ext cx="636000" cy="63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/>
          <p:cNvGrpSpPr/>
          <p:nvPr/>
        </p:nvGrpSpPr>
        <p:grpSpPr>
          <a:xfrm>
            <a:off x="1691680" y="1325657"/>
            <a:ext cx="1368152" cy="885006"/>
            <a:chOff x="6876256" y="1162744"/>
            <a:chExt cx="1368152" cy="885006"/>
          </a:xfrm>
        </p:grpSpPr>
        <p:pic>
          <p:nvPicPr>
            <p:cNvPr id="1026" name="Picture 2" descr="C:\Users\c5170547\Documents\PhD\Vorträge\Picture - Gallery\Commercial free\Actions-player-time-icon.png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BEBA8EAE-BF5A-486C-A8C5-ECC9F3942E4B}">
                  <a14:imgProps xmlns:a14="http://schemas.microsoft.com/office/drawing/2010/main">
                    <a14:imgLayer r:embed="rId22">
                      <a14:imgEffect>
                        <a14:artisticPencilGrayscale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8541" y="1244134"/>
              <a:ext cx="697148" cy="697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Oval Callout 29"/>
            <p:cNvSpPr/>
            <p:nvPr/>
          </p:nvSpPr>
          <p:spPr>
            <a:xfrm>
              <a:off x="6876256" y="1162744"/>
              <a:ext cx="1368152" cy="885006"/>
            </a:xfrm>
            <a:prstGeom prst="wedgeEllipseCallout">
              <a:avLst>
                <a:gd name="adj1" fmla="val -54447"/>
                <a:gd name="adj2" fmla="val 67442"/>
              </a:avLst>
            </a:prstGeom>
            <a:noFill/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657170" y="155217"/>
            <a:ext cx="1368152" cy="885006"/>
            <a:chOff x="7092280" y="1434395"/>
            <a:chExt cx="1368152" cy="885006"/>
          </a:xfrm>
        </p:grpSpPr>
        <p:pic>
          <p:nvPicPr>
            <p:cNvPr id="31" name="Picture 2" descr="C:\Users\c5170547\Documents\PhD\Vorträge\Picture - Gallery\Commercial free\HandDrawn\1421946015_timer.png"/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5168" y="1474214"/>
              <a:ext cx="758232" cy="7582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Oval Callout 34"/>
            <p:cNvSpPr/>
            <p:nvPr/>
          </p:nvSpPr>
          <p:spPr>
            <a:xfrm>
              <a:off x="7092280" y="1434395"/>
              <a:ext cx="1368152" cy="885006"/>
            </a:xfrm>
            <a:prstGeom prst="wedgeEllipseCallout">
              <a:avLst>
                <a:gd name="adj1" fmla="val -54447"/>
                <a:gd name="adj2" fmla="val 67442"/>
              </a:avLst>
            </a:prstGeom>
            <a:noFill/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78114" y="970536"/>
            <a:ext cx="1683146" cy="1499642"/>
            <a:chOff x="7460854" y="3657720"/>
            <a:chExt cx="1683146" cy="1499642"/>
          </a:xfrm>
        </p:grpSpPr>
        <p:grpSp>
          <p:nvGrpSpPr>
            <p:cNvPr id="12" name="Group 11"/>
            <p:cNvGrpSpPr/>
            <p:nvPr/>
          </p:nvGrpSpPr>
          <p:grpSpPr>
            <a:xfrm>
              <a:off x="7634436" y="3679095"/>
              <a:ext cx="1354853" cy="1452867"/>
              <a:chOff x="7249595" y="3843906"/>
              <a:chExt cx="1940083" cy="2310117"/>
            </a:xfrm>
          </p:grpSpPr>
          <p:pic>
            <p:nvPicPr>
              <p:cNvPr id="1028" name="Picture 4" descr="C:\Users\c5170547\Documents\PhD\Vorträge\Picture - Gallery\MC900432645.PNG"/>
              <p:cNvPicPr>
                <a:picLocks noChangeAspect="1" noChangeArrowheads="1"/>
              </p:cNvPicPr>
              <p:nvPr/>
            </p:nvPicPr>
            <p:blipFill>
              <a:blip r:embed="rId24">
                <a:grayscl/>
                <a:extLst>
                  <a:ext uri="{BEBA8EAE-BF5A-486C-A8C5-ECC9F3942E4B}">
                    <a14:imgProps xmlns:a14="http://schemas.microsoft.com/office/drawing/2010/main">
                      <a14:imgLayer r:embed="rId25">
                        <a14:imgEffect>
                          <a14:artisticPencilGrayscale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96150" y="4439523"/>
                <a:ext cx="1714500" cy="17145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6" name="Picture 4" descr="C:\Users\c5170547\Documents\PhD\Vorträge\Picture - Gallery\MC900432645.PNG"/>
              <p:cNvPicPr>
                <a:picLocks noChangeAspect="1" noChangeArrowheads="1"/>
              </p:cNvPicPr>
              <p:nvPr/>
            </p:nvPicPr>
            <p:blipFill>
              <a:blip r:embed="rId24">
                <a:grayscl/>
                <a:extLst>
                  <a:ext uri="{BEBA8EAE-BF5A-486C-A8C5-ECC9F3942E4B}">
                    <a14:imgProps xmlns:a14="http://schemas.microsoft.com/office/drawing/2010/main">
                      <a14:imgLayer r:embed="rId25">
                        <a14:imgEffect>
                          <a14:artisticPencilGrayscale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261991">
                <a:off x="7475178" y="4108253"/>
                <a:ext cx="1714500" cy="17145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7" name="Picture 4" descr="C:\Users\c5170547\Documents\PhD\Vorträge\Picture - Gallery\MC900432645.PNG"/>
              <p:cNvPicPr>
                <a:picLocks noChangeAspect="1" noChangeArrowheads="1"/>
              </p:cNvPicPr>
              <p:nvPr/>
            </p:nvPicPr>
            <p:blipFill>
              <a:blip r:embed="rId24">
                <a:grayscl/>
                <a:extLst>
                  <a:ext uri="{BEBA8EAE-BF5A-486C-A8C5-ECC9F3942E4B}">
                    <a14:imgProps xmlns:a14="http://schemas.microsoft.com/office/drawing/2010/main">
                      <a14:imgLayer r:embed="rId25">
                        <a14:imgEffect>
                          <a14:artisticPencilGrayscale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92166">
                <a:off x="7249595" y="3843906"/>
                <a:ext cx="1714501" cy="17145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9" name="Oval Callout 38"/>
            <p:cNvSpPr/>
            <p:nvPr/>
          </p:nvSpPr>
          <p:spPr>
            <a:xfrm>
              <a:off x="7460854" y="3657720"/>
              <a:ext cx="1683146" cy="1499642"/>
            </a:xfrm>
            <a:prstGeom prst="wedgeEllipseCallout">
              <a:avLst>
                <a:gd name="adj1" fmla="val -86892"/>
                <a:gd name="adj2" fmla="val 9855"/>
              </a:avLst>
            </a:prstGeom>
            <a:noFill/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>
                <a:solidFill>
                  <a:schemeClr val="tx1"/>
                </a:solidFill>
              </a:endParaRPr>
            </a:p>
          </p:txBody>
        </p:sp>
      </p:grpSp>
      <p:pic>
        <p:nvPicPr>
          <p:cNvPr id="1029" name="Picture 5" descr="C:\Users\c5170547\Documents\PhD\Vorträge\Picture - Gallery\1337156844_DeleteRed.png"/>
          <p:cNvPicPr>
            <a:picLocks noChangeAspect="1" noChangeArrowheads="1"/>
          </p:cNvPicPr>
          <p:nvPr/>
        </p:nvPicPr>
        <p:blipFill>
          <a:blip r:embed="rId26">
            <a:extLst>
              <a:ext uri="{BEBA8EAE-BF5A-486C-A8C5-ECC9F3942E4B}">
                <a14:imgProps xmlns:a14="http://schemas.microsoft.com/office/drawing/2010/main">
                  <a14:imgLayer r:embed="rId27">
                    <a14:imgEffect>
                      <a14:artisticPencilGrayscale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996" y="1162744"/>
            <a:ext cx="1471519" cy="1471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28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023 L 0.08837 0.29791 C 0.12917 0.37291 0.2125 0.4074 0.24532 0.44977 " pathEditMode="relative" rAng="0" ptsTypes="FfF">
                                      <p:cBhvr>
                                        <p:cTn id="51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57" y="2250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" presetClass="emph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3" dur="1000" fill="hold"/>
                                        <p:tgtEl>
                                          <p:spTgt spid="179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6" presetClass="emph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Scale>
                                      <p:cBhvr>
                                        <p:cTn id="55" dur="1000" fill="hold"/>
                                        <p:tgtEl>
                                          <p:spTgt spid="17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37" presetClass="path" presetSubtype="0" accel="50000" decel="5000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0.24531 0.44977 L 0.12395 0.35995 C 0.09843 0.33958 0.06041 0.32801 0.02048 0.32801 C -0.02448 0.32801 -0.06094 0.33958 -0.08629 0.35949 L -0.20799 0.4493 " pathEditMode="relative" rAng="10800000" ptsTypes="FffFF">
                                      <p:cBhvr>
                                        <p:cTn id="57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56" y="-6088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" presetClass="emph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Scale>
                                      <p:cBhvr>
                                        <p:cTn id="59" dur="1000" fill="hold"/>
                                        <p:tgtEl>
                                          <p:spTgt spid="179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6" presetClass="emph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17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37" presetClass="path" presetSubtype="0" accel="50000" decel="5000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-0.20798 0.44931 L -0.13003 0.4257 C -0.11371 0.42153 -0.0927 0.40718 -0.07326 0.38843 C -0.05086 0.36759 -0.03541 0.34607 -0.02708 0.32639 L 0.01389 0.23449 " pathEditMode="relative" rAng="-2159490" ptsTypes="FffFF">
                                      <p:cBhvr>
                                        <p:cTn id="63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44" y="-842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Scale>
                                      <p:cBhvr>
                                        <p:cTn id="65" dur="2000" fill="hold"/>
                                        <p:tgtEl>
                                          <p:spTgt spid="179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mph" presetSubtype="0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animRot by="21600000">
                                      <p:cBhvr>
                                        <p:cTn id="70" dur="4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6" presetClass="exit" presetSubtype="32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3 -0.00232 L -0.31771 0.02037 " pathEditMode="relative" rAng="0" ptsTypes="AA">
                                      <p:cBhvr>
                                        <p:cTn id="91" dur="16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08" y="1134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01389 0.23449 L -0.00104 -0.00301 " pathEditMode="relative" rAng="0" ptsTypes="AA">
                                      <p:cBhvr>
                                        <p:cTn id="93" dur="13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7" y="-11875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6" presetClass="emph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95" dur="1200" fill="hold"/>
                                        <p:tgtEl>
                                          <p:spTgt spid="17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7033" y="3844205"/>
            <a:ext cx="490993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800" b="1"/>
              <a:t>t</a:t>
            </a:r>
            <a:r>
              <a:rPr lang="de-DE" sz="2800" b="1" smtClean="0"/>
              <a:t>o be continued …</a:t>
            </a:r>
          </a:p>
          <a:p>
            <a:pPr algn="ctr"/>
            <a:endParaRPr lang="de-DE" sz="2800" b="1"/>
          </a:p>
          <a:p>
            <a:pPr algn="ctr"/>
            <a:r>
              <a:rPr lang="de-DE" sz="2800" b="1" smtClean="0"/>
              <a:t>.. in the poster &amp; demo session!</a:t>
            </a:r>
            <a:endParaRPr lang="de-DE" sz="2800" b="1"/>
          </a:p>
        </p:txBody>
      </p:sp>
      <p:pic>
        <p:nvPicPr>
          <p:cNvPr id="3" name="Picture 6" descr="C:\Users\c5170547\Documents\DynamicSpotter\logo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0000"/>
              </a:clrFrom>
              <a:clrTo>
                <a:srgbClr val="FF0000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51917"/>
            <a:ext cx="5786296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688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T-EN-SDQ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D9D9D9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000000"/>
      </a:hlink>
      <a:folHlink>
        <a:srgbClr val="0000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D9D9D9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808080"/>
        </a:hlink>
        <a:folHlink>
          <a:srgbClr val="7D92C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KIT-EN-SDQ</Template>
  <TotalTime>0</TotalTime>
  <Words>32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KIT-EN-SDQ</vt:lpstr>
      <vt:lpstr>Custom Design</vt:lpstr>
      <vt:lpstr>PowerPoint Presentation</vt:lpstr>
      <vt:lpstr>PowerPoint Presentation</vt:lpstr>
      <vt:lpstr>PowerPoint Presentation</vt:lpstr>
      <vt:lpstr>PowerPoint Presentation</vt:lpstr>
    </vt:vector>
  </TitlesOfParts>
  <Company>SAP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Schulz, Henning</dc:creator>
  <cp:lastModifiedBy>Wert, Alexander</cp:lastModifiedBy>
  <cp:revision>924</cp:revision>
  <cp:lastPrinted>2014-05-07T15:08:36Z</cp:lastPrinted>
  <dcterms:created xsi:type="dcterms:W3CDTF">2014-04-30T13:22:22Z</dcterms:created>
  <dcterms:modified xsi:type="dcterms:W3CDTF">2015-02-01T15:47:51Z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-1313705445</vt:i4>
  </property>
  <property fmtid="{D5CDD505-2E9C-101B-9397-08002B2CF9AE}" pid="3" name="_NewReviewCycle">
    <vt:lpwstr/>
  </property>
  <property fmtid="{D5CDD505-2E9C-101B-9397-08002B2CF9AE}" pid="4" name="_EmailSubject">
    <vt:lpwstr>[icpe15 slides] </vt:lpwstr>
  </property>
  <property fmtid="{D5CDD505-2E9C-101B-9397-08002B2CF9AE}" pid="5" name="_AuthorEmail">
    <vt:lpwstr/>
  </property>
  <property fmtid="{D5CDD505-2E9C-101B-9397-08002B2CF9AE}" pid="6" name="_AuthorEmailDisplayName">
    <vt:lpwstr>Wert, Alexander (IPD)</vt:lpwstr>
  </property>
  <property fmtid="{D5CDD505-2E9C-101B-9397-08002B2CF9AE}" pid="7" name="_PreviousAdHocReviewCycleID">
    <vt:i4>-853171885</vt:i4>
  </property>
</Properties>
</file>