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371" r:id="rId3"/>
    <p:sldId id="372" r:id="rId4"/>
    <p:sldId id="373" r:id="rId5"/>
    <p:sldId id="374" r:id="rId6"/>
    <p:sldId id="376" r:id="rId7"/>
    <p:sldId id="377" r:id="rId8"/>
    <p:sldId id="375" r:id="rId9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33"/>
    <a:srgbClr val="CEE2F2"/>
    <a:srgbClr val="CFE2F3"/>
    <a:srgbClr val="FFCC66"/>
    <a:srgbClr val="67B5C5"/>
    <a:srgbClr val="7B5DCF"/>
    <a:srgbClr val="717ABB"/>
    <a:srgbClr val="8398CB"/>
    <a:srgbClr val="2F65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90" autoAdjust="0"/>
    <p:restoredTop sz="87136" autoAdjust="0"/>
  </p:normalViewPr>
  <p:slideViewPr>
    <p:cSldViewPr>
      <p:cViewPr>
        <p:scale>
          <a:sx n="100" d="100"/>
          <a:sy n="100" d="100"/>
        </p:scale>
        <p:origin x="-966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1902" y="-7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2CF49537-69A5-4481-BC13-5320DD6B5E84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6BD16FEE-7899-43B5-A2A6-DEFDBA44BE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63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16FEE-7899-43B5-A2A6-DEFDBA44BE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37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/>
          <p:cNvSpPr txBox="1"/>
          <p:nvPr userDrawn="1"/>
        </p:nvSpPr>
        <p:spPr>
          <a:xfrm>
            <a:off x="251520" y="3717032"/>
            <a:ext cx="6408712" cy="4185761"/>
          </a:xfrm>
          <a:prstGeom prst="rect">
            <a:avLst/>
          </a:prstGeom>
          <a:noFill/>
          <a:scene3d>
            <a:camera prst="perspectiveRight" fov="6900000">
              <a:rot lat="600000" lon="20399996" rev="0"/>
            </a:camera>
            <a:lightRig rig="threePt" dir="t"/>
          </a:scene3d>
          <a:sp3d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00010110101001001110101001001001001001001010100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010100100100101010101001110100100100100010110101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00100111010100100100100100100101010001010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0100100101010101001110100100100100010110101001001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0010010010010010101000101001001001010101010011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101001001001000101101010010011101010010010010010010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101010001010010010010100101001110100100100100011111001101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110101001001110101001001001001001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00101010001010010010010101010100111010010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01001101010001010010010010101010100111010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01001001000101101010010011101010010010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01001001001010100010100100100101010101001110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10010010010001011010100100111010100100100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10010010010101000101001001001010101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010011101001001001000101101010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01001110101001001001001001001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010100010100100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400" smtClean="0">
                <a:solidFill>
                  <a:schemeClr val="accent1">
                    <a:lumMod val="50000"/>
                  </a:schemeClr>
                </a:solidFill>
              </a:rPr>
              <a:t>1001010101010011101001001001</a:t>
            </a:r>
            <a:endParaRPr lang="en-US" sz="140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4" name="Picture 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590154"/>
            <a:ext cx="4176464" cy="316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9" descr="II_rahmen_neu_titel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588"/>
            <a:ext cx="9144000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396874" y="6426253"/>
            <a:ext cx="331103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1000" dirty="0">
                <a:latin typeface="Arial" pitchFamily="34" charset="0"/>
              </a:rPr>
              <a:t>KIT – University of the State of Baden-Wuerttemberg and </a:t>
            </a:r>
            <a:br>
              <a:rPr lang="en-US" sz="1000" dirty="0">
                <a:latin typeface="Arial" pitchFamily="34" charset="0"/>
              </a:rPr>
            </a:br>
            <a:r>
              <a:rPr lang="en-US" sz="1000" dirty="0">
                <a:latin typeface="Arial" pitchFamily="34" charset="0"/>
              </a:rPr>
              <a:t>National Research Center of the Helmholtz Association</a:t>
            </a:r>
            <a:r>
              <a:rPr lang="de-DE" sz="1000" dirty="0">
                <a:latin typeface="Arial" pitchFamily="34" charset="0"/>
              </a:rPr>
              <a:t> </a:t>
            </a:r>
            <a:endParaRPr lang="en-US" sz="1000" dirty="0">
              <a:latin typeface="Arial" pitchFamily="34" charset="0"/>
            </a:endParaRPr>
          </a:p>
        </p:txBody>
      </p:sp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385763" y="3366343"/>
            <a:ext cx="8532812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r>
              <a:rPr lang="de-DE" sz="1000" dirty="0" smtClean="0">
                <a:solidFill>
                  <a:schemeClr val="bg1"/>
                </a:solidFill>
                <a:latin typeface="Arial" pitchFamily="34" charset="0"/>
              </a:rPr>
              <a:t>KIT – SOFTWARE DESIGN AND </a:t>
            </a:r>
            <a:r>
              <a:rPr lang="de-DE" sz="1000" smtClean="0">
                <a:solidFill>
                  <a:schemeClr val="bg1"/>
                </a:solidFill>
                <a:latin typeface="Arial" pitchFamily="34" charset="0"/>
              </a:rPr>
              <a:t>QUALITY GROUP</a:t>
            </a:r>
            <a:endParaRPr lang="de-DE" sz="100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7318375" y="6497638"/>
            <a:ext cx="17272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de-DE" sz="1600" b="1" dirty="0">
                <a:solidFill>
                  <a:schemeClr val="bg1"/>
                </a:solidFill>
              </a:rPr>
              <a:t>www.kit.edu</a:t>
            </a:r>
          </a:p>
        </p:txBody>
      </p:sp>
      <p:pic>
        <p:nvPicPr>
          <p:cNvPr id="7" name="Picture 13" descr="KIT-Logo-rgb_e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333375"/>
            <a:ext cx="161925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 userDrawn="1"/>
        </p:nvGrpSpPr>
        <p:grpSpPr>
          <a:xfrm rot="909054">
            <a:off x="2369851" y="3732664"/>
            <a:ext cx="863275" cy="1447170"/>
            <a:chOff x="5436096" y="4429446"/>
            <a:chExt cx="1038326" cy="1740620"/>
          </a:xfrm>
        </p:grpSpPr>
        <p:sp>
          <p:nvSpPr>
            <p:cNvPr id="9" name="Isosceles Triangle 8"/>
            <p:cNvSpPr/>
            <p:nvPr/>
          </p:nvSpPr>
          <p:spPr>
            <a:xfrm rot="10800000">
              <a:off x="5910808" y="5920954"/>
              <a:ext cx="85726" cy="249112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5436096" y="4429446"/>
              <a:ext cx="1038326" cy="1486747"/>
              <a:chOff x="7084317" y="4969817"/>
              <a:chExt cx="1038326" cy="1486747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7533630" y="6005714"/>
                <a:ext cx="139700" cy="450850"/>
                <a:chOff x="8460432" y="5183089"/>
                <a:chExt cx="139700" cy="45085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8485832" y="5344221"/>
                  <a:ext cx="85725" cy="289718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  <a:scene3d>
                  <a:camera prst="orthographicFront"/>
                  <a:lightRig rig="threePt" dir="t"/>
                </a:scene3d>
                <a:sp3d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8460432" y="5183089"/>
                  <a:ext cx="139700" cy="163513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  <a:scene3d>
                  <a:camera prst="orthographicFront"/>
                  <a:lightRig rig="threePt" dir="t"/>
                </a:scene3d>
                <a:sp3d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Freeform 74"/>
                <p:cNvSpPr>
                  <a:spLocks/>
                </p:cNvSpPr>
                <p:nvPr/>
              </p:nvSpPr>
              <p:spPr bwMode="auto">
                <a:xfrm>
                  <a:off x="8509644" y="5502177"/>
                  <a:ext cx="38100" cy="63500"/>
                </a:xfrm>
                <a:custGeom>
                  <a:avLst/>
                  <a:gdLst>
                    <a:gd name="T0" fmla="*/ 48 w 48"/>
                    <a:gd name="T1" fmla="*/ 51 h 80"/>
                    <a:gd name="T2" fmla="*/ 0 w 48"/>
                    <a:gd name="T3" fmla="*/ 80 h 80"/>
                    <a:gd name="T4" fmla="*/ 0 w 48"/>
                    <a:gd name="T5" fmla="*/ 28 h 80"/>
                    <a:gd name="T6" fmla="*/ 48 w 48"/>
                    <a:gd name="T7" fmla="*/ 0 h 80"/>
                    <a:gd name="T8" fmla="*/ 48 w 48"/>
                    <a:gd name="T9" fmla="*/ 5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80">
                      <a:moveTo>
                        <a:pt x="48" y="51"/>
                      </a:moveTo>
                      <a:lnTo>
                        <a:pt x="0" y="80"/>
                      </a:lnTo>
                      <a:lnTo>
                        <a:pt x="0" y="28"/>
                      </a:lnTo>
                      <a:lnTo>
                        <a:pt x="48" y="0"/>
                      </a:lnTo>
                      <a:lnTo>
                        <a:pt x="48" y="5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Freeform 75"/>
                <p:cNvSpPr>
                  <a:spLocks/>
                </p:cNvSpPr>
                <p:nvPr/>
              </p:nvSpPr>
              <p:spPr bwMode="auto">
                <a:xfrm>
                  <a:off x="8509644" y="5419627"/>
                  <a:ext cx="38100" cy="65088"/>
                </a:xfrm>
                <a:custGeom>
                  <a:avLst/>
                  <a:gdLst>
                    <a:gd name="T0" fmla="*/ 48 w 48"/>
                    <a:gd name="T1" fmla="*/ 52 h 82"/>
                    <a:gd name="T2" fmla="*/ 0 w 48"/>
                    <a:gd name="T3" fmla="*/ 82 h 82"/>
                    <a:gd name="T4" fmla="*/ 0 w 48"/>
                    <a:gd name="T5" fmla="*/ 30 h 82"/>
                    <a:gd name="T6" fmla="*/ 48 w 48"/>
                    <a:gd name="T7" fmla="*/ 0 h 82"/>
                    <a:gd name="T8" fmla="*/ 48 w 48"/>
                    <a:gd name="T9" fmla="*/ 52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82">
                      <a:moveTo>
                        <a:pt x="48" y="52"/>
                      </a:moveTo>
                      <a:lnTo>
                        <a:pt x="0" y="82"/>
                      </a:lnTo>
                      <a:lnTo>
                        <a:pt x="0" y="30"/>
                      </a:lnTo>
                      <a:lnTo>
                        <a:pt x="48" y="0"/>
                      </a:lnTo>
                      <a:lnTo>
                        <a:pt x="48" y="5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Freeform 76"/>
                <p:cNvSpPr>
                  <a:spLocks/>
                </p:cNvSpPr>
                <p:nvPr/>
              </p:nvSpPr>
              <p:spPr bwMode="auto">
                <a:xfrm>
                  <a:off x="8509644" y="5359302"/>
                  <a:ext cx="38100" cy="42863"/>
                </a:xfrm>
                <a:custGeom>
                  <a:avLst/>
                  <a:gdLst>
                    <a:gd name="T0" fmla="*/ 48 w 48"/>
                    <a:gd name="T1" fmla="*/ 24 h 53"/>
                    <a:gd name="T2" fmla="*/ 0 w 48"/>
                    <a:gd name="T3" fmla="*/ 53 h 53"/>
                    <a:gd name="T4" fmla="*/ 0 w 48"/>
                    <a:gd name="T5" fmla="*/ 0 h 53"/>
                    <a:gd name="T6" fmla="*/ 48 w 48"/>
                    <a:gd name="T7" fmla="*/ 0 h 53"/>
                    <a:gd name="T8" fmla="*/ 48 w 48"/>
                    <a:gd name="T9" fmla="*/ 24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53">
                      <a:moveTo>
                        <a:pt x="48" y="24"/>
                      </a:moveTo>
                      <a:lnTo>
                        <a:pt x="0" y="53"/>
                      </a:lnTo>
                      <a:lnTo>
                        <a:pt x="0" y="0"/>
                      </a:lnTo>
                      <a:lnTo>
                        <a:pt x="48" y="0"/>
                      </a:lnTo>
                      <a:lnTo>
                        <a:pt x="48" y="2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Freeform 77"/>
                <p:cNvSpPr>
                  <a:spLocks/>
                </p:cNvSpPr>
                <p:nvPr/>
              </p:nvSpPr>
              <p:spPr bwMode="auto">
                <a:xfrm>
                  <a:off x="8485832" y="5214839"/>
                  <a:ext cx="93663" cy="111125"/>
                </a:xfrm>
                <a:custGeom>
                  <a:avLst/>
                  <a:gdLst>
                    <a:gd name="T0" fmla="*/ 117 w 117"/>
                    <a:gd name="T1" fmla="*/ 138 h 138"/>
                    <a:gd name="T2" fmla="*/ 0 w 117"/>
                    <a:gd name="T3" fmla="*/ 138 h 138"/>
                    <a:gd name="T4" fmla="*/ 2 w 117"/>
                    <a:gd name="T5" fmla="*/ 45 h 138"/>
                    <a:gd name="T6" fmla="*/ 16 w 117"/>
                    <a:gd name="T7" fmla="*/ 44 h 138"/>
                    <a:gd name="T8" fmla="*/ 31 w 117"/>
                    <a:gd name="T9" fmla="*/ 40 h 138"/>
                    <a:gd name="T10" fmla="*/ 45 w 117"/>
                    <a:gd name="T11" fmla="*/ 33 h 138"/>
                    <a:gd name="T12" fmla="*/ 60 w 117"/>
                    <a:gd name="T13" fmla="*/ 25 h 138"/>
                    <a:gd name="T14" fmla="*/ 74 w 117"/>
                    <a:gd name="T15" fmla="*/ 16 h 138"/>
                    <a:gd name="T16" fmla="*/ 88 w 117"/>
                    <a:gd name="T17" fmla="*/ 9 h 138"/>
                    <a:gd name="T18" fmla="*/ 102 w 117"/>
                    <a:gd name="T19" fmla="*/ 3 h 138"/>
                    <a:gd name="T20" fmla="*/ 117 w 117"/>
                    <a:gd name="T21" fmla="*/ 0 h 138"/>
                    <a:gd name="T22" fmla="*/ 117 w 117"/>
                    <a:gd name="T23" fmla="*/ 138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17" h="138">
                      <a:moveTo>
                        <a:pt x="117" y="138"/>
                      </a:moveTo>
                      <a:lnTo>
                        <a:pt x="0" y="138"/>
                      </a:lnTo>
                      <a:lnTo>
                        <a:pt x="2" y="45"/>
                      </a:lnTo>
                      <a:lnTo>
                        <a:pt x="16" y="44"/>
                      </a:lnTo>
                      <a:lnTo>
                        <a:pt x="31" y="40"/>
                      </a:lnTo>
                      <a:lnTo>
                        <a:pt x="45" y="33"/>
                      </a:lnTo>
                      <a:lnTo>
                        <a:pt x="60" y="25"/>
                      </a:lnTo>
                      <a:lnTo>
                        <a:pt x="74" y="16"/>
                      </a:lnTo>
                      <a:lnTo>
                        <a:pt x="88" y="9"/>
                      </a:lnTo>
                      <a:lnTo>
                        <a:pt x="102" y="3"/>
                      </a:lnTo>
                      <a:lnTo>
                        <a:pt x="117" y="0"/>
                      </a:lnTo>
                      <a:lnTo>
                        <a:pt x="117" y="13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Freeform 78"/>
                <p:cNvSpPr>
                  <a:spLocks/>
                </p:cNvSpPr>
                <p:nvPr/>
              </p:nvSpPr>
              <p:spPr bwMode="auto">
                <a:xfrm>
                  <a:off x="8509644" y="5583139"/>
                  <a:ext cx="38100" cy="50800"/>
                </a:xfrm>
                <a:custGeom>
                  <a:avLst/>
                  <a:gdLst>
                    <a:gd name="T0" fmla="*/ 0 w 48"/>
                    <a:gd name="T1" fmla="*/ 30 h 64"/>
                    <a:gd name="T2" fmla="*/ 48 w 48"/>
                    <a:gd name="T3" fmla="*/ 0 h 64"/>
                    <a:gd name="T4" fmla="*/ 48 w 48"/>
                    <a:gd name="T5" fmla="*/ 64 h 64"/>
                    <a:gd name="T6" fmla="*/ 0 w 48"/>
                    <a:gd name="T7" fmla="*/ 64 h 64"/>
                    <a:gd name="T8" fmla="*/ 0 w 48"/>
                    <a:gd name="T9" fmla="*/ 30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64">
                      <a:moveTo>
                        <a:pt x="0" y="30"/>
                      </a:moveTo>
                      <a:lnTo>
                        <a:pt x="48" y="0"/>
                      </a:lnTo>
                      <a:lnTo>
                        <a:pt x="48" y="64"/>
                      </a:lnTo>
                      <a:lnTo>
                        <a:pt x="0" y="64"/>
                      </a:lnTo>
                      <a:lnTo>
                        <a:pt x="0" y="3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2" name="Oval 11"/>
              <p:cNvSpPr/>
              <p:nvPr/>
            </p:nvSpPr>
            <p:spPr>
              <a:xfrm>
                <a:off x="7084317" y="4969817"/>
                <a:ext cx="1038326" cy="1038326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7164288" y="5049788"/>
                <a:ext cx="878384" cy="878384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7582893" y="5099001"/>
                <a:ext cx="34925" cy="777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auto">
              <a:xfrm>
                <a:off x="7651156" y="5105351"/>
                <a:ext cx="50800" cy="82550"/>
              </a:xfrm>
              <a:custGeom>
                <a:avLst/>
                <a:gdLst>
                  <a:gd name="T0" fmla="*/ 22 w 65"/>
                  <a:gd name="T1" fmla="*/ 0 h 105"/>
                  <a:gd name="T2" fmla="*/ 0 w 65"/>
                  <a:gd name="T3" fmla="*/ 96 h 105"/>
                  <a:gd name="T4" fmla="*/ 44 w 65"/>
                  <a:gd name="T5" fmla="*/ 105 h 105"/>
                  <a:gd name="T6" fmla="*/ 65 w 65"/>
                  <a:gd name="T7" fmla="*/ 9 h 105"/>
                  <a:gd name="T8" fmla="*/ 22 w 65"/>
                  <a:gd name="T9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105">
                    <a:moveTo>
                      <a:pt x="22" y="0"/>
                    </a:moveTo>
                    <a:lnTo>
                      <a:pt x="0" y="96"/>
                    </a:lnTo>
                    <a:lnTo>
                      <a:pt x="44" y="105"/>
                    </a:lnTo>
                    <a:lnTo>
                      <a:pt x="65" y="9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31"/>
              <p:cNvSpPr>
                <a:spLocks/>
              </p:cNvSpPr>
              <p:nvPr/>
            </p:nvSpPr>
            <p:spPr bwMode="auto">
              <a:xfrm>
                <a:off x="7717831" y="5130751"/>
                <a:ext cx="63500" cy="84138"/>
              </a:xfrm>
              <a:custGeom>
                <a:avLst/>
                <a:gdLst>
                  <a:gd name="T0" fmla="*/ 41 w 81"/>
                  <a:gd name="T1" fmla="*/ 0 h 107"/>
                  <a:gd name="T2" fmla="*/ 0 w 81"/>
                  <a:gd name="T3" fmla="*/ 89 h 107"/>
                  <a:gd name="T4" fmla="*/ 39 w 81"/>
                  <a:gd name="T5" fmla="*/ 107 h 107"/>
                  <a:gd name="T6" fmla="*/ 81 w 81"/>
                  <a:gd name="T7" fmla="*/ 19 h 107"/>
                  <a:gd name="T8" fmla="*/ 41 w 81"/>
                  <a:gd name="T9" fmla="*/ 0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07">
                    <a:moveTo>
                      <a:pt x="41" y="0"/>
                    </a:moveTo>
                    <a:lnTo>
                      <a:pt x="0" y="89"/>
                    </a:lnTo>
                    <a:lnTo>
                      <a:pt x="39" y="107"/>
                    </a:lnTo>
                    <a:lnTo>
                      <a:pt x="81" y="19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32"/>
              <p:cNvSpPr>
                <a:spLocks/>
              </p:cNvSpPr>
              <p:nvPr/>
            </p:nvSpPr>
            <p:spPr bwMode="auto">
              <a:xfrm>
                <a:off x="7778156" y="5170438"/>
                <a:ext cx="74613" cy="84138"/>
              </a:xfrm>
              <a:custGeom>
                <a:avLst/>
                <a:gdLst>
                  <a:gd name="T0" fmla="*/ 59 w 95"/>
                  <a:gd name="T1" fmla="*/ 0 h 105"/>
                  <a:gd name="T2" fmla="*/ 0 w 95"/>
                  <a:gd name="T3" fmla="*/ 78 h 105"/>
                  <a:gd name="T4" fmla="*/ 35 w 95"/>
                  <a:gd name="T5" fmla="*/ 105 h 105"/>
                  <a:gd name="T6" fmla="*/ 95 w 95"/>
                  <a:gd name="T7" fmla="*/ 26 h 105"/>
                  <a:gd name="T8" fmla="*/ 59 w 95"/>
                  <a:gd name="T9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5" h="105">
                    <a:moveTo>
                      <a:pt x="59" y="0"/>
                    </a:moveTo>
                    <a:lnTo>
                      <a:pt x="0" y="78"/>
                    </a:lnTo>
                    <a:lnTo>
                      <a:pt x="35" y="105"/>
                    </a:lnTo>
                    <a:lnTo>
                      <a:pt x="95" y="26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33"/>
              <p:cNvSpPr>
                <a:spLocks/>
              </p:cNvSpPr>
              <p:nvPr/>
            </p:nvSpPr>
            <p:spPr bwMode="auto">
              <a:xfrm>
                <a:off x="7830543" y="5227588"/>
                <a:ext cx="80963" cy="77788"/>
              </a:xfrm>
              <a:custGeom>
                <a:avLst/>
                <a:gdLst>
                  <a:gd name="T0" fmla="*/ 74 w 102"/>
                  <a:gd name="T1" fmla="*/ 0 h 98"/>
                  <a:gd name="T2" fmla="*/ 0 w 102"/>
                  <a:gd name="T3" fmla="*/ 65 h 98"/>
                  <a:gd name="T4" fmla="*/ 29 w 102"/>
                  <a:gd name="T5" fmla="*/ 98 h 98"/>
                  <a:gd name="T6" fmla="*/ 102 w 102"/>
                  <a:gd name="T7" fmla="*/ 34 h 98"/>
                  <a:gd name="T8" fmla="*/ 74 w 102"/>
                  <a:gd name="T9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2" h="98">
                    <a:moveTo>
                      <a:pt x="74" y="0"/>
                    </a:moveTo>
                    <a:lnTo>
                      <a:pt x="0" y="65"/>
                    </a:lnTo>
                    <a:lnTo>
                      <a:pt x="29" y="98"/>
                    </a:lnTo>
                    <a:lnTo>
                      <a:pt x="102" y="3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34"/>
              <p:cNvSpPr>
                <a:spLocks/>
              </p:cNvSpPr>
              <p:nvPr/>
            </p:nvSpPr>
            <p:spPr bwMode="auto">
              <a:xfrm>
                <a:off x="7871818" y="5295851"/>
                <a:ext cx="84138" cy="68263"/>
              </a:xfrm>
              <a:custGeom>
                <a:avLst/>
                <a:gdLst>
                  <a:gd name="T0" fmla="*/ 86 w 107"/>
                  <a:gd name="T1" fmla="*/ 0 h 86"/>
                  <a:gd name="T2" fmla="*/ 0 w 107"/>
                  <a:gd name="T3" fmla="*/ 47 h 86"/>
                  <a:gd name="T4" fmla="*/ 21 w 107"/>
                  <a:gd name="T5" fmla="*/ 86 h 86"/>
                  <a:gd name="T6" fmla="*/ 107 w 107"/>
                  <a:gd name="T7" fmla="*/ 39 h 86"/>
                  <a:gd name="T8" fmla="*/ 86 w 107"/>
                  <a:gd name="T9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86">
                    <a:moveTo>
                      <a:pt x="86" y="0"/>
                    </a:moveTo>
                    <a:lnTo>
                      <a:pt x="0" y="47"/>
                    </a:lnTo>
                    <a:lnTo>
                      <a:pt x="21" y="86"/>
                    </a:lnTo>
                    <a:lnTo>
                      <a:pt x="107" y="39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35"/>
              <p:cNvSpPr>
                <a:spLocks/>
              </p:cNvSpPr>
              <p:nvPr/>
            </p:nvSpPr>
            <p:spPr bwMode="auto">
              <a:xfrm>
                <a:off x="7900393" y="5373638"/>
                <a:ext cx="84138" cy="55563"/>
              </a:xfrm>
              <a:custGeom>
                <a:avLst/>
                <a:gdLst>
                  <a:gd name="T0" fmla="*/ 95 w 108"/>
                  <a:gd name="T1" fmla="*/ 0 h 69"/>
                  <a:gd name="T2" fmla="*/ 0 w 108"/>
                  <a:gd name="T3" fmla="*/ 26 h 69"/>
                  <a:gd name="T4" fmla="*/ 13 w 108"/>
                  <a:gd name="T5" fmla="*/ 69 h 69"/>
                  <a:gd name="T6" fmla="*/ 108 w 108"/>
                  <a:gd name="T7" fmla="*/ 41 h 69"/>
                  <a:gd name="T8" fmla="*/ 95 w 108"/>
                  <a:gd name="T9" fmla="*/ 0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69">
                    <a:moveTo>
                      <a:pt x="95" y="0"/>
                    </a:moveTo>
                    <a:lnTo>
                      <a:pt x="0" y="26"/>
                    </a:lnTo>
                    <a:lnTo>
                      <a:pt x="13" y="69"/>
                    </a:lnTo>
                    <a:lnTo>
                      <a:pt x="108" y="41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36"/>
              <p:cNvSpPr>
                <a:spLocks/>
              </p:cNvSpPr>
              <p:nvPr/>
            </p:nvSpPr>
            <p:spPr bwMode="auto">
              <a:xfrm>
                <a:off x="7914681" y="5457776"/>
                <a:ext cx="80963" cy="39688"/>
              </a:xfrm>
              <a:custGeom>
                <a:avLst/>
                <a:gdLst>
                  <a:gd name="T0" fmla="*/ 98 w 101"/>
                  <a:gd name="T1" fmla="*/ 0 h 51"/>
                  <a:gd name="T2" fmla="*/ 0 w 101"/>
                  <a:gd name="T3" fmla="*/ 7 h 51"/>
                  <a:gd name="T4" fmla="*/ 3 w 101"/>
                  <a:gd name="T5" fmla="*/ 51 h 51"/>
                  <a:gd name="T6" fmla="*/ 101 w 101"/>
                  <a:gd name="T7" fmla="*/ 44 h 51"/>
                  <a:gd name="T8" fmla="*/ 98 w 101"/>
                  <a:gd name="T9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1" h="51">
                    <a:moveTo>
                      <a:pt x="98" y="0"/>
                    </a:moveTo>
                    <a:lnTo>
                      <a:pt x="0" y="7"/>
                    </a:lnTo>
                    <a:lnTo>
                      <a:pt x="3" y="51"/>
                    </a:lnTo>
                    <a:lnTo>
                      <a:pt x="101" y="44"/>
                    </a:lnTo>
                    <a:lnTo>
                      <a:pt x="9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37"/>
              <p:cNvSpPr>
                <a:spLocks/>
              </p:cNvSpPr>
              <p:nvPr/>
            </p:nvSpPr>
            <p:spPr bwMode="auto">
              <a:xfrm>
                <a:off x="7908331" y="5530801"/>
                <a:ext cx="82550" cy="46038"/>
              </a:xfrm>
              <a:custGeom>
                <a:avLst/>
                <a:gdLst>
                  <a:gd name="T0" fmla="*/ 104 w 104"/>
                  <a:gd name="T1" fmla="*/ 14 h 57"/>
                  <a:gd name="T2" fmla="*/ 7 w 104"/>
                  <a:gd name="T3" fmla="*/ 0 h 57"/>
                  <a:gd name="T4" fmla="*/ 0 w 104"/>
                  <a:gd name="T5" fmla="*/ 43 h 57"/>
                  <a:gd name="T6" fmla="*/ 98 w 104"/>
                  <a:gd name="T7" fmla="*/ 57 h 57"/>
                  <a:gd name="T8" fmla="*/ 104 w 104"/>
                  <a:gd name="T9" fmla="*/ 14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4" h="57">
                    <a:moveTo>
                      <a:pt x="104" y="14"/>
                    </a:moveTo>
                    <a:lnTo>
                      <a:pt x="7" y="0"/>
                    </a:lnTo>
                    <a:lnTo>
                      <a:pt x="0" y="43"/>
                    </a:lnTo>
                    <a:lnTo>
                      <a:pt x="98" y="57"/>
                    </a:lnTo>
                    <a:lnTo>
                      <a:pt x="104" y="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38"/>
              <p:cNvSpPr>
                <a:spLocks/>
              </p:cNvSpPr>
              <p:nvPr/>
            </p:nvSpPr>
            <p:spPr bwMode="auto">
              <a:xfrm>
                <a:off x="7887693" y="5597476"/>
                <a:ext cx="85725" cy="60325"/>
              </a:xfrm>
              <a:custGeom>
                <a:avLst/>
                <a:gdLst>
                  <a:gd name="T0" fmla="*/ 109 w 109"/>
                  <a:gd name="T1" fmla="*/ 35 h 75"/>
                  <a:gd name="T2" fmla="*/ 16 w 109"/>
                  <a:gd name="T3" fmla="*/ 0 h 75"/>
                  <a:gd name="T4" fmla="*/ 0 w 109"/>
                  <a:gd name="T5" fmla="*/ 40 h 75"/>
                  <a:gd name="T6" fmla="*/ 92 w 109"/>
                  <a:gd name="T7" fmla="*/ 75 h 75"/>
                  <a:gd name="T8" fmla="*/ 109 w 109"/>
                  <a:gd name="T9" fmla="*/ 3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9" h="75">
                    <a:moveTo>
                      <a:pt x="109" y="35"/>
                    </a:moveTo>
                    <a:lnTo>
                      <a:pt x="16" y="0"/>
                    </a:lnTo>
                    <a:lnTo>
                      <a:pt x="0" y="40"/>
                    </a:lnTo>
                    <a:lnTo>
                      <a:pt x="92" y="75"/>
                    </a:lnTo>
                    <a:lnTo>
                      <a:pt x="109" y="3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39"/>
              <p:cNvSpPr>
                <a:spLocks/>
              </p:cNvSpPr>
              <p:nvPr/>
            </p:nvSpPr>
            <p:spPr bwMode="auto">
              <a:xfrm>
                <a:off x="7851181" y="5659388"/>
                <a:ext cx="85725" cy="71438"/>
              </a:xfrm>
              <a:custGeom>
                <a:avLst/>
                <a:gdLst>
                  <a:gd name="T0" fmla="*/ 108 w 108"/>
                  <a:gd name="T1" fmla="*/ 54 h 91"/>
                  <a:gd name="T2" fmla="*/ 26 w 108"/>
                  <a:gd name="T3" fmla="*/ 0 h 91"/>
                  <a:gd name="T4" fmla="*/ 0 w 108"/>
                  <a:gd name="T5" fmla="*/ 37 h 91"/>
                  <a:gd name="T6" fmla="*/ 83 w 108"/>
                  <a:gd name="T7" fmla="*/ 91 h 91"/>
                  <a:gd name="T8" fmla="*/ 108 w 108"/>
                  <a:gd name="T9" fmla="*/ 54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91">
                    <a:moveTo>
                      <a:pt x="108" y="54"/>
                    </a:moveTo>
                    <a:lnTo>
                      <a:pt x="26" y="0"/>
                    </a:lnTo>
                    <a:lnTo>
                      <a:pt x="0" y="37"/>
                    </a:lnTo>
                    <a:lnTo>
                      <a:pt x="83" y="91"/>
                    </a:lnTo>
                    <a:lnTo>
                      <a:pt x="108" y="5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40"/>
              <p:cNvSpPr>
                <a:spLocks/>
              </p:cNvSpPr>
              <p:nvPr/>
            </p:nvSpPr>
            <p:spPr bwMode="auto">
              <a:xfrm>
                <a:off x="7805143" y="5714951"/>
                <a:ext cx="79375" cy="79375"/>
              </a:xfrm>
              <a:custGeom>
                <a:avLst/>
                <a:gdLst>
                  <a:gd name="T0" fmla="*/ 100 w 100"/>
                  <a:gd name="T1" fmla="*/ 70 h 101"/>
                  <a:gd name="T2" fmla="*/ 31 w 100"/>
                  <a:gd name="T3" fmla="*/ 0 h 101"/>
                  <a:gd name="T4" fmla="*/ 0 w 100"/>
                  <a:gd name="T5" fmla="*/ 31 h 101"/>
                  <a:gd name="T6" fmla="*/ 68 w 100"/>
                  <a:gd name="T7" fmla="*/ 101 h 101"/>
                  <a:gd name="T8" fmla="*/ 100 w 100"/>
                  <a:gd name="T9" fmla="*/ 7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" h="101">
                    <a:moveTo>
                      <a:pt x="100" y="70"/>
                    </a:moveTo>
                    <a:lnTo>
                      <a:pt x="31" y="0"/>
                    </a:lnTo>
                    <a:lnTo>
                      <a:pt x="0" y="31"/>
                    </a:lnTo>
                    <a:lnTo>
                      <a:pt x="68" y="101"/>
                    </a:lnTo>
                    <a:lnTo>
                      <a:pt x="100" y="7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41"/>
              <p:cNvSpPr>
                <a:spLocks/>
              </p:cNvSpPr>
              <p:nvPr/>
            </p:nvSpPr>
            <p:spPr bwMode="auto">
              <a:xfrm>
                <a:off x="7747993" y="5759401"/>
                <a:ext cx="69850" cy="84138"/>
              </a:xfrm>
              <a:custGeom>
                <a:avLst/>
                <a:gdLst>
                  <a:gd name="T0" fmla="*/ 89 w 89"/>
                  <a:gd name="T1" fmla="*/ 85 h 108"/>
                  <a:gd name="T2" fmla="*/ 37 w 89"/>
                  <a:gd name="T3" fmla="*/ 0 h 108"/>
                  <a:gd name="T4" fmla="*/ 0 w 89"/>
                  <a:gd name="T5" fmla="*/ 25 h 108"/>
                  <a:gd name="T6" fmla="*/ 52 w 89"/>
                  <a:gd name="T7" fmla="*/ 108 h 108"/>
                  <a:gd name="T8" fmla="*/ 89 w 89"/>
                  <a:gd name="T9" fmla="*/ 85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108">
                    <a:moveTo>
                      <a:pt x="89" y="85"/>
                    </a:moveTo>
                    <a:lnTo>
                      <a:pt x="37" y="0"/>
                    </a:lnTo>
                    <a:lnTo>
                      <a:pt x="0" y="25"/>
                    </a:lnTo>
                    <a:lnTo>
                      <a:pt x="52" y="108"/>
                    </a:lnTo>
                    <a:lnTo>
                      <a:pt x="89" y="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42"/>
              <p:cNvSpPr>
                <a:spLocks/>
              </p:cNvSpPr>
              <p:nvPr/>
            </p:nvSpPr>
            <p:spPr bwMode="auto">
              <a:xfrm>
                <a:off x="7684493" y="5791151"/>
                <a:ext cx="58738" cy="85725"/>
              </a:xfrm>
              <a:custGeom>
                <a:avLst/>
                <a:gdLst>
                  <a:gd name="T0" fmla="*/ 75 w 75"/>
                  <a:gd name="T1" fmla="*/ 92 h 107"/>
                  <a:gd name="T2" fmla="*/ 41 w 75"/>
                  <a:gd name="T3" fmla="*/ 0 h 107"/>
                  <a:gd name="T4" fmla="*/ 0 w 75"/>
                  <a:gd name="T5" fmla="*/ 15 h 107"/>
                  <a:gd name="T6" fmla="*/ 33 w 75"/>
                  <a:gd name="T7" fmla="*/ 107 h 107"/>
                  <a:gd name="T8" fmla="*/ 75 w 75"/>
                  <a:gd name="T9" fmla="*/ 92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107">
                    <a:moveTo>
                      <a:pt x="75" y="92"/>
                    </a:moveTo>
                    <a:lnTo>
                      <a:pt x="41" y="0"/>
                    </a:lnTo>
                    <a:lnTo>
                      <a:pt x="0" y="15"/>
                    </a:lnTo>
                    <a:lnTo>
                      <a:pt x="33" y="107"/>
                    </a:lnTo>
                    <a:lnTo>
                      <a:pt x="75" y="9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43"/>
              <p:cNvSpPr>
                <a:spLocks/>
              </p:cNvSpPr>
              <p:nvPr/>
            </p:nvSpPr>
            <p:spPr bwMode="auto">
              <a:xfrm>
                <a:off x="7616231" y="5811788"/>
                <a:ext cx="44450" cy="80963"/>
              </a:xfrm>
              <a:custGeom>
                <a:avLst/>
                <a:gdLst>
                  <a:gd name="T0" fmla="*/ 57 w 57"/>
                  <a:gd name="T1" fmla="*/ 97 h 103"/>
                  <a:gd name="T2" fmla="*/ 44 w 57"/>
                  <a:gd name="T3" fmla="*/ 0 h 103"/>
                  <a:gd name="T4" fmla="*/ 0 w 57"/>
                  <a:gd name="T5" fmla="*/ 5 h 103"/>
                  <a:gd name="T6" fmla="*/ 13 w 57"/>
                  <a:gd name="T7" fmla="*/ 103 h 103"/>
                  <a:gd name="T8" fmla="*/ 57 w 57"/>
                  <a:gd name="T9" fmla="*/ 97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103">
                    <a:moveTo>
                      <a:pt x="57" y="97"/>
                    </a:moveTo>
                    <a:lnTo>
                      <a:pt x="44" y="0"/>
                    </a:lnTo>
                    <a:lnTo>
                      <a:pt x="0" y="5"/>
                    </a:lnTo>
                    <a:lnTo>
                      <a:pt x="13" y="103"/>
                    </a:lnTo>
                    <a:lnTo>
                      <a:pt x="57" y="9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44"/>
              <p:cNvSpPr>
                <a:spLocks/>
              </p:cNvSpPr>
              <p:nvPr/>
            </p:nvSpPr>
            <p:spPr bwMode="auto">
              <a:xfrm>
                <a:off x="7541618" y="5811788"/>
                <a:ext cx="41275" cy="80963"/>
              </a:xfrm>
              <a:custGeom>
                <a:avLst/>
                <a:gdLst>
                  <a:gd name="T0" fmla="*/ 44 w 52"/>
                  <a:gd name="T1" fmla="*/ 102 h 102"/>
                  <a:gd name="T2" fmla="*/ 52 w 52"/>
                  <a:gd name="T3" fmla="*/ 4 h 102"/>
                  <a:gd name="T4" fmla="*/ 9 w 52"/>
                  <a:gd name="T5" fmla="*/ 0 h 102"/>
                  <a:gd name="T6" fmla="*/ 0 w 52"/>
                  <a:gd name="T7" fmla="*/ 98 h 102"/>
                  <a:gd name="T8" fmla="*/ 44 w 52"/>
                  <a:gd name="T9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102">
                    <a:moveTo>
                      <a:pt x="44" y="102"/>
                    </a:moveTo>
                    <a:lnTo>
                      <a:pt x="52" y="4"/>
                    </a:lnTo>
                    <a:lnTo>
                      <a:pt x="9" y="0"/>
                    </a:lnTo>
                    <a:lnTo>
                      <a:pt x="0" y="98"/>
                    </a:lnTo>
                    <a:lnTo>
                      <a:pt x="44" y="10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45"/>
              <p:cNvSpPr>
                <a:spLocks/>
              </p:cNvSpPr>
              <p:nvPr/>
            </p:nvSpPr>
            <p:spPr bwMode="auto">
              <a:xfrm>
                <a:off x="7208243" y="5381576"/>
                <a:ext cx="84138" cy="52388"/>
              </a:xfrm>
              <a:custGeom>
                <a:avLst/>
                <a:gdLst>
                  <a:gd name="T0" fmla="*/ 0 w 106"/>
                  <a:gd name="T1" fmla="*/ 43 h 66"/>
                  <a:gd name="T2" fmla="*/ 95 w 106"/>
                  <a:gd name="T3" fmla="*/ 66 h 66"/>
                  <a:gd name="T4" fmla="*/ 106 w 106"/>
                  <a:gd name="T5" fmla="*/ 23 h 66"/>
                  <a:gd name="T6" fmla="*/ 10 w 106"/>
                  <a:gd name="T7" fmla="*/ 0 h 66"/>
                  <a:gd name="T8" fmla="*/ 0 w 106"/>
                  <a:gd name="T9" fmla="*/ 4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6" h="66">
                    <a:moveTo>
                      <a:pt x="0" y="43"/>
                    </a:moveTo>
                    <a:lnTo>
                      <a:pt x="95" y="66"/>
                    </a:lnTo>
                    <a:lnTo>
                      <a:pt x="106" y="23"/>
                    </a:lnTo>
                    <a:lnTo>
                      <a:pt x="10" y="0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46"/>
              <p:cNvSpPr>
                <a:spLocks/>
              </p:cNvSpPr>
              <p:nvPr/>
            </p:nvSpPr>
            <p:spPr bwMode="auto">
              <a:xfrm>
                <a:off x="7235231" y="5303788"/>
                <a:ext cx="84138" cy="65088"/>
              </a:xfrm>
              <a:custGeom>
                <a:avLst/>
                <a:gdLst>
                  <a:gd name="T0" fmla="*/ 0 w 107"/>
                  <a:gd name="T1" fmla="*/ 39 h 82"/>
                  <a:gd name="T2" fmla="*/ 88 w 107"/>
                  <a:gd name="T3" fmla="*/ 82 h 82"/>
                  <a:gd name="T4" fmla="*/ 107 w 107"/>
                  <a:gd name="T5" fmla="*/ 43 h 82"/>
                  <a:gd name="T6" fmla="*/ 20 w 107"/>
                  <a:gd name="T7" fmla="*/ 0 h 82"/>
                  <a:gd name="T8" fmla="*/ 0 w 107"/>
                  <a:gd name="T9" fmla="*/ 39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82">
                    <a:moveTo>
                      <a:pt x="0" y="39"/>
                    </a:moveTo>
                    <a:lnTo>
                      <a:pt x="88" y="82"/>
                    </a:lnTo>
                    <a:lnTo>
                      <a:pt x="107" y="43"/>
                    </a:lnTo>
                    <a:lnTo>
                      <a:pt x="20" y="0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47"/>
              <p:cNvSpPr>
                <a:spLocks/>
              </p:cNvSpPr>
              <p:nvPr/>
            </p:nvSpPr>
            <p:spPr bwMode="auto">
              <a:xfrm>
                <a:off x="7278093" y="5233938"/>
                <a:ext cx="80963" cy="74613"/>
              </a:xfrm>
              <a:custGeom>
                <a:avLst/>
                <a:gdLst>
                  <a:gd name="T0" fmla="*/ 0 w 104"/>
                  <a:gd name="T1" fmla="*/ 35 h 96"/>
                  <a:gd name="T2" fmla="*/ 77 w 104"/>
                  <a:gd name="T3" fmla="*/ 96 h 96"/>
                  <a:gd name="T4" fmla="*/ 104 w 104"/>
                  <a:gd name="T5" fmla="*/ 61 h 96"/>
                  <a:gd name="T6" fmla="*/ 27 w 104"/>
                  <a:gd name="T7" fmla="*/ 0 h 96"/>
                  <a:gd name="T8" fmla="*/ 0 w 104"/>
                  <a:gd name="T9" fmla="*/ 35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4" h="96">
                    <a:moveTo>
                      <a:pt x="0" y="35"/>
                    </a:moveTo>
                    <a:lnTo>
                      <a:pt x="77" y="96"/>
                    </a:lnTo>
                    <a:lnTo>
                      <a:pt x="104" y="61"/>
                    </a:lnTo>
                    <a:lnTo>
                      <a:pt x="27" y="0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48"/>
              <p:cNvSpPr>
                <a:spLocks/>
              </p:cNvSpPr>
              <p:nvPr/>
            </p:nvSpPr>
            <p:spPr bwMode="auto">
              <a:xfrm>
                <a:off x="7335243" y="5175201"/>
                <a:ext cx="76200" cy="82550"/>
              </a:xfrm>
              <a:custGeom>
                <a:avLst/>
                <a:gdLst>
                  <a:gd name="T0" fmla="*/ 0 w 96"/>
                  <a:gd name="T1" fmla="*/ 27 h 103"/>
                  <a:gd name="T2" fmla="*/ 62 w 96"/>
                  <a:gd name="T3" fmla="*/ 103 h 103"/>
                  <a:gd name="T4" fmla="*/ 96 w 96"/>
                  <a:gd name="T5" fmla="*/ 76 h 103"/>
                  <a:gd name="T6" fmla="*/ 33 w 96"/>
                  <a:gd name="T7" fmla="*/ 0 h 103"/>
                  <a:gd name="T8" fmla="*/ 0 w 96"/>
                  <a:gd name="T9" fmla="*/ 27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6" h="103">
                    <a:moveTo>
                      <a:pt x="0" y="27"/>
                    </a:moveTo>
                    <a:lnTo>
                      <a:pt x="62" y="103"/>
                    </a:lnTo>
                    <a:lnTo>
                      <a:pt x="96" y="76"/>
                    </a:lnTo>
                    <a:lnTo>
                      <a:pt x="33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49"/>
              <p:cNvSpPr>
                <a:spLocks/>
              </p:cNvSpPr>
              <p:nvPr/>
            </p:nvSpPr>
            <p:spPr bwMode="auto">
              <a:xfrm>
                <a:off x="7405093" y="5132338"/>
                <a:ext cx="66675" cy="85725"/>
              </a:xfrm>
              <a:custGeom>
                <a:avLst/>
                <a:gdLst>
                  <a:gd name="T0" fmla="*/ 0 w 84"/>
                  <a:gd name="T1" fmla="*/ 19 h 107"/>
                  <a:gd name="T2" fmla="*/ 45 w 84"/>
                  <a:gd name="T3" fmla="*/ 107 h 107"/>
                  <a:gd name="T4" fmla="*/ 84 w 84"/>
                  <a:gd name="T5" fmla="*/ 87 h 107"/>
                  <a:gd name="T6" fmla="*/ 39 w 84"/>
                  <a:gd name="T7" fmla="*/ 0 h 107"/>
                  <a:gd name="T8" fmla="*/ 0 w 84"/>
                  <a:gd name="T9" fmla="*/ 19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4" h="107">
                    <a:moveTo>
                      <a:pt x="0" y="19"/>
                    </a:moveTo>
                    <a:lnTo>
                      <a:pt x="45" y="107"/>
                    </a:lnTo>
                    <a:lnTo>
                      <a:pt x="84" y="87"/>
                    </a:lnTo>
                    <a:lnTo>
                      <a:pt x="39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50"/>
              <p:cNvSpPr>
                <a:spLocks/>
              </p:cNvSpPr>
              <p:nvPr/>
            </p:nvSpPr>
            <p:spPr bwMode="auto">
              <a:xfrm>
                <a:off x="7482881" y="5106938"/>
                <a:ext cx="53975" cy="84138"/>
              </a:xfrm>
              <a:custGeom>
                <a:avLst/>
                <a:gdLst>
                  <a:gd name="T0" fmla="*/ 0 w 68"/>
                  <a:gd name="T1" fmla="*/ 12 h 107"/>
                  <a:gd name="T2" fmla="*/ 26 w 68"/>
                  <a:gd name="T3" fmla="*/ 107 h 107"/>
                  <a:gd name="T4" fmla="*/ 68 w 68"/>
                  <a:gd name="T5" fmla="*/ 96 h 107"/>
                  <a:gd name="T6" fmla="*/ 43 w 68"/>
                  <a:gd name="T7" fmla="*/ 0 h 107"/>
                  <a:gd name="T8" fmla="*/ 0 w 68"/>
                  <a:gd name="T9" fmla="*/ 12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107">
                    <a:moveTo>
                      <a:pt x="0" y="12"/>
                    </a:moveTo>
                    <a:lnTo>
                      <a:pt x="26" y="107"/>
                    </a:lnTo>
                    <a:lnTo>
                      <a:pt x="68" y="96"/>
                    </a:lnTo>
                    <a:lnTo>
                      <a:pt x="43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62"/>
              <p:cNvSpPr>
                <a:spLocks/>
              </p:cNvSpPr>
              <p:nvPr/>
            </p:nvSpPr>
            <p:spPr bwMode="auto">
              <a:xfrm>
                <a:off x="7527331" y="5281563"/>
                <a:ext cx="388938" cy="292100"/>
              </a:xfrm>
              <a:custGeom>
                <a:avLst/>
                <a:gdLst>
                  <a:gd name="T0" fmla="*/ 0 w 489"/>
                  <a:gd name="T1" fmla="*/ 319 h 369"/>
                  <a:gd name="T2" fmla="*/ 489 w 489"/>
                  <a:gd name="T3" fmla="*/ 0 h 369"/>
                  <a:gd name="T4" fmla="*/ 29 w 489"/>
                  <a:gd name="T5" fmla="*/ 369 h 369"/>
                  <a:gd name="T6" fmla="*/ 0 w 489"/>
                  <a:gd name="T7" fmla="*/ 319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9" h="369">
                    <a:moveTo>
                      <a:pt x="0" y="319"/>
                    </a:moveTo>
                    <a:lnTo>
                      <a:pt x="489" y="0"/>
                    </a:lnTo>
                    <a:lnTo>
                      <a:pt x="29" y="369"/>
                    </a:lnTo>
                    <a:lnTo>
                      <a:pt x="0" y="31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48" name="Group 47"/>
          <p:cNvGrpSpPr/>
          <p:nvPr userDrawn="1"/>
        </p:nvGrpSpPr>
        <p:grpSpPr>
          <a:xfrm rot="20049490">
            <a:off x="1027815" y="4419521"/>
            <a:ext cx="863275" cy="1447170"/>
            <a:chOff x="5436096" y="4429446"/>
            <a:chExt cx="1038326" cy="1740620"/>
          </a:xfrm>
        </p:grpSpPr>
        <p:sp>
          <p:nvSpPr>
            <p:cNvPr id="49" name="Isosceles Triangle 48"/>
            <p:cNvSpPr/>
            <p:nvPr/>
          </p:nvSpPr>
          <p:spPr>
            <a:xfrm rot="10800000">
              <a:off x="5910808" y="5920954"/>
              <a:ext cx="85726" cy="249112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5436096" y="4429446"/>
              <a:ext cx="1038326" cy="1486747"/>
              <a:chOff x="7084317" y="4969817"/>
              <a:chExt cx="1038326" cy="1486747"/>
            </a:xfrm>
          </p:grpSpPr>
          <p:grpSp>
            <p:nvGrpSpPr>
              <p:cNvPr id="51" name="Group 50"/>
              <p:cNvGrpSpPr/>
              <p:nvPr/>
            </p:nvGrpSpPr>
            <p:grpSpPr>
              <a:xfrm>
                <a:off x="7533630" y="6005714"/>
                <a:ext cx="139700" cy="450850"/>
                <a:chOff x="8460432" y="5183089"/>
                <a:chExt cx="139700" cy="450850"/>
              </a:xfrm>
            </p:grpSpPr>
            <p:sp>
              <p:nvSpPr>
                <p:cNvPr id="77" name="Rectangle 76"/>
                <p:cNvSpPr/>
                <p:nvPr/>
              </p:nvSpPr>
              <p:spPr>
                <a:xfrm>
                  <a:off x="8485832" y="5344221"/>
                  <a:ext cx="85725" cy="289718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Rectangle 77"/>
                <p:cNvSpPr/>
                <p:nvPr/>
              </p:nvSpPr>
              <p:spPr>
                <a:xfrm>
                  <a:off x="8460432" y="5183089"/>
                  <a:ext cx="139700" cy="163513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Freeform 74"/>
                <p:cNvSpPr>
                  <a:spLocks/>
                </p:cNvSpPr>
                <p:nvPr/>
              </p:nvSpPr>
              <p:spPr bwMode="auto">
                <a:xfrm>
                  <a:off x="8509644" y="5502177"/>
                  <a:ext cx="38100" cy="63500"/>
                </a:xfrm>
                <a:custGeom>
                  <a:avLst/>
                  <a:gdLst>
                    <a:gd name="T0" fmla="*/ 48 w 48"/>
                    <a:gd name="T1" fmla="*/ 51 h 80"/>
                    <a:gd name="T2" fmla="*/ 0 w 48"/>
                    <a:gd name="T3" fmla="*/ 80 h 80"/>
                    <a:gd name="T4" fmla="*/ 0 w 48"/>
                    <a:gd name="T5" fmla="*/ 28 h 80"/>
                    <a:gd name="T6" fmla="*/ 48 w 48"/>
                    <a:gd name="T7" fmla="*/ 0 h 80"/>
                    <a:gd name="T8" fmla="*/ 48 w 48"/>
                    <a:gd name="T9" fmla="*/ 51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80">
                      <a:moveTo>
                        <a:pt x="48" y="51"/>
                      </a:moveTo>
                      <a:lnTo>
                        <a:pt x="0" y="80"/>
                      </a:lnTo>
                      <a:lnTo>
                        <a:pt x="0" y="28"/>
                      </a:lnTo>
                      <a:lnTo>
                        <a:pt x="48" y="0"/>
                      </a:lnTo>
                      <a:lnTo>
                        <a:pt x="48" y="51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" name="Freeform 75"/>
                <p:cNvSpPr>
                  <a:spLocks/>
                </p:cNvSpPr>
                <p:nvPr/>
              </p:nvSpPr>
              <p:spPr bwMode="auto">
                <a:xfrm>
                  <a:off x="8509644" y="5419627"/>
                  <a:ext cx="38100" cy="65088"/>
                </a:xfrm>
                <a:custGeom>
                  <a:avLst/>
                  <a:gdLst>
                    <a:gd name="T0" fmla="*/ 48 w 48"/>
                    <a:gd name="T1" fmla="*/ 52 h 82"/>
                    <a:gd name="T2" fmla="*/ 0 w 48"/>
                    <a:gd name="T3" fmla="*/ 82 h 82"/>
                    <a:gd name="T4" fmla="*/ 0 w 48"/>
                    <a:gd name="T5" fmla="*/ 30 h 82"/>
                    <a:gd name="T6" fmla="*/ 48 w 48"/>
                    <a:gd name="T7" fmla="*/ 0 h 82"/>
                    <a:gd name="T8" fmla="*/ 48 w 48"/>
                    <a:gd name="T9" fmla="*/ 52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82">
                      <a:moveTo>
                        <a:pt x="48" y="52"/>
                      </a:moveTo>
                      <a:lnTo>
                        <a:pt x="0" y="82"/>
                      </a:lnTo>
                      <a:lnTo>
                        <a:pt x="0" y="30"/>
                      </a:lnTo>
                      <a:lnTo>
                        <a:pt x="48" y="0"/>
                      </a:lnTo>
                      <a:lnTo>
                        <a:pt x="48" y="5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" name="Freeform 76"/>
                <p:cNvSpPr>
                  <a:spLocks/>
                </p:cNvSpPr>
                <p:nvPr/>
              </p:nvSpPr>
              <p:spPr bwMode="auto">
                <a:xfrm>
                  <a:off x="8509644" y="5359302"/>
                  <a:ext cx="38100" cy="42863"/>
                </a:xfrm>
                <a:custGeom>
                  <a:avLst/>
                  <a:gdLst>
                    <a:gd name="T0" fmla="*/ 48 w 48"/>
                    <a:gd name="T1" fmla="*/ 24 h 53"/>
                    <a:gd name="T2" fmla="*/ 0 w 48"/>
                    <a:gd name="T3" fmla="*/ 53 h 53"/>
                    <a:gd name="T4" fmla="*/ 0 w 48"/>
                    <a:gd name="T5" fmla="*/ 0 h 53"/>
                    <a:gd name="T6" fmla="*/ 48 w 48"/>
                    <a:gd name="T7" fmla="*/ 0 h 53"/>
                    <a:gd name="T8" fmla="*/ 48 w 48"/>
                    <a:gd name="T9" fmla="*/ 24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53">
                      <a:moveTo>
                        <a:pt x="48" y="24"/>
                      </a:moveTo>
                      <a:lnTo>
                        <a:pt x="0" y="53"/>
                      </a:lnTo>
                      <a:lnTo>
                        <a:pt x="0" y="0"/>
                      </a:lnTo>
                      <a:lnTo>
                        <a:pt x="48" y="0"/>
                      </a:lnTo>
                      <a:lnTo>
                        <a:pt x="48" y="2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" name="Freeform 77"/>
                <p:cNvSpPr>
                  <a:spLocks/>
                </p:cNvSpPr>
                <p:nvPr/>
              </p:nvSpPr>
              <p:spPr bwMode="auto">
                <a:xfrm>
                  <a:off x="8485832" y="5214839"/>
                  <a:ext cx="93663" cy="111125"/>
                </a:xfrm>
                <a:custGeom>
                  <a:avLst/>
                  <a:gdLst>
                    <a:gd name="T0" fmla="*/ 117 w 117"/>
                    <a:gd name="T1" fmla="*/ 138 h 138"/>
                    <a:gd name="T2" fmla="*/ 0 w 117"/>
                    <a:gd name="T3" fmla="*/ 138 h 138"/>
                    <a:gd name="T4" fmla="*/ 2 w 117"/>
                    <a:gd name="T5" fmla="*/ 45 h 138"/>
                    <a:gd name="T6" fmla="*/ 16 w 117"/>
                    <a:gd name="T7" fmla="*/ 44 h 138"/>
                    <a:gd name="T8" fmla="*/ 31 w 117"/>
                    <a:gd name="T9" fmla="*/ 40 h 138"/>
                    <a:gd name="T10" fmla="*/ 45 w 117"/>
                    <a:gd name="T11" fmla="*/ 33 h 138"/>
                    <a:gd name="T12" fmla="*/ 60 w 117"/>
                    <a:gd name="T13" fmla="*/ 25 h 138"/>
                    <a:gd name="T14" fmla="*/ 74 w 117"/>
                    <a:gd name="T15" fmla="*/ 16 h 138"/>
                    <a:gd name="T16" fmla="*/ 88 w 117"/>
                    <a:gd name="T17" fmla="*/ 9 h 138"/>
                    <a:gd name="T18" fmla="*/ 102 w 117"/>
                    <a:gd name="T19" fmla="*/ 3 h 138"/>
                    <a:gd name="T20" fmla="*/ 117 w 117"/>
                    <a:gd name="T21" fmla="*/ 0 h 138"/>
                    <a:gd name="T22" fmla="*/ 117 w 117"/>
                    <a:gd name="T23" fmla="*/ 138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17" h="138">
                      <a:moveTo>
                        <a:pt x="117" y="138"/>
                      </a:moveTo>
                      <a:lnTo>
                        <a:pt x="0" y="138"/>
                      </a:lnTo>
                      <a:lnTo>
                        <a:pt x="2" y="45"/>
                      </a:lnTo>
                      <a:lnTo>
                        <a:pt x="16" y="44"/>
                      </a:lnTo>
                      <a:lnTo>
                        <a:pt x="31" y="40"/>
                      </a:lnTo>
                      <a:lnTo>
                        <a:pt x="45" y="33"/>
                      </a:lnTo>
                      <a:lnTo>
                        <a:pt x="60" y="25"/>
                      </a:lnTo>
                      <a:lnTo>
                        <a:pt x="74" y="16"/>
                      </a:lnTo>
                      <a:lnTo>
                        <a:pt x="88" y="9"/>
                      </a:lnTo>
                      <a:lnTo>
                        <a:pt x="102" y="3"/>
                      </a:lnTo>
                      <a:lnTo>
                        <a:pt x="117" y="0"/>
                      </a:lnTo>
                      <a:lnTo>
                        <a:pt x="117" y="138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" name="Freeform 78"/>
                <p:cNvSpPr>
                  <a:spLocks/>
                </p:cNvSpPr>
                <p:nvPr/>
              </p:nvSpPr>
              <p:spPr bwMode="auto">
                <a:xfrm>
                  <a:off x="8509644" y="5583139"/>
                  <a:ext cx="38100" cy="50800"/>
                </a:xfrm>
                <a:custGeom>
                  <a:avLst/>
                  <a:gdLst>
                    <a:gd name="T0" fmla="*/ 0 w 48"/>
                    <a:gd name="T1" fmla="*/ 30 h 64"/>
                    <a:gd name="T2" fmla="*/ 48 w 48"/>
                    <a:gd name="T3" fmla="*/ 0 h 64"/>
                    <a:gd name="T4" fmla="*/ 48 w 48"/>
                    <a:gd name="T5" fmla="*/ 64 h 64"/>
                    <a:gd name="T6" fmla="*/ 0 w 48"/>
                    <a:gd name="T7" fmla="*/ 64 h 64"/>
                    <a:gd name="T8" fmla="*/ 0 w 48"/>
                    <a:gd name="T9" fmla="*/ 30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64">
                      <a:moveTo>
                        <a:pt x="0" y="30"/>
                      </a:moveTo>
                      <a:lnTo>
                        <a:pt x="48" y="0"/>
                      </a:lnTo>
                      <a:lnTo>
                        <a:pt x="48" y="64"/>
                      </a:lnTo>
                      <a:lnTo>
                        <a:pt x="0" y="64"/>
                      </a:lnTo>
                      <a:lnTo>
                        <a:pt x="0" y="3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52" name="Oval 51"/>
              <p:cNvSpPr/>
              <p:nvPr/>
            </p:nvSpPr>
            <p:spPr>
              <a:xfrm>
                <a:off x="7084317" y="4969817"/>
                <a:ext cx="1038326" cy="1038326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7164288" y="5049788"/>
                <a:ext cx="878384" cy="878384"/>
              </a:xfrm>
              <a:prstGeom prst="ellipse">
                <a:avLst/>
              </a:prstGeom>
              <a:solidFill>
                <a:schemeClr val="bg1"/>
              </a:solidFill>
              <a:ln w="317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>
                <a:spLocks noChangeArrowheads="1"/>
              </p:cNvSpPr>
              <p:nvPr/>
            </p:nvSpPr>
            <p:spPr bwMode="auto">
              <a:xfrm>
                <a:off x="7582893" y="5099001"/>
                <a:ext cx="34925" cy="777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Freeform 54"/>
              <p:cNvSpPr>
                <a:spLocks/>
              </p:cNvSpPr>
              <p:nvPr/>
            </p:nvSpPr>
            <p:spPr bwMode="auto">
              <a:xfrm>
                <a:off x="7651156" y="5105351"/>
                <a:ext cx="50800" cy="82550"/>
              </a:xfrm>
              <a:custGeom>
                <a:avLst/>
                <a:gdLst>
                  <a:gd name="T0" fmla="*/ 22 w 65"/>
                  <a:gd name="T1" fmla="*/ 0 h 105"/>
                  <a:gd name="T2" fmla="*/ 0 w 65"/>
                  <a:gd name="T3" fmla="*/ 96 h 105"/>
                  <a:gd name="T4" fmla="*/ 44 w 65"/>
                  <a:gd name="T5" fmla="*/ 105 h 105"/>
                  <a:gd name="T6" fmla="*/ 65 w 65"/>
                  <a:gd name="T7" fmla="*/ 9 h 105"/>
                  <a:gd name="T8" fmla="*/ 22 w 65"/>
                  <a:gd name="T9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5" h="105">
                    <a:moveTo>
                      <a:pt x="22" y="0"/>
                    </a:moveTo>
                    <a:lnTo>
                      <a:pt x="0" y="96"/>
                    </a:lnTo>
                    <a:lnTo>
                      <a:pt x="44" y="105"/>
                    </a:lnTo>
                    <a:lnTo>
                      <a:pt x="65" y="9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Freeform 31"/>
              <p:cNvSpPr>
                <a:spLocks/>
              </p:cNvSpPr>
              <p:nvPr/>
            </p:nvSpPr>
            <p:spPr bwMode="auto">
              <a:xfrm>
                <a:off x="7717831" y="5130751"/>
                <a:ext cx="63500" cy="84138"/>
              </a:xfrm>
              <a:custGeom>
                <a:avLst/>
                <a:gdLst>
                  <a:gd name="T0" fmla="*/ 41 w 81"/>
                  <a:gd name="T1" fmla="*/ 0 h 107"/>
                  <a:gd name="T2" fmla="*/ 0 w 81"/>
                  <a:gd name="T3" fmla="*/ 89 h 107"/>
                  <a:gd name="T4" fmla="*/ 39 w 81"/>
                  <a:gd name="T5" fmla="*/ 107 h 107"/>
                  <a:gd name="T6" fmla="*/ 81 w 81"/>
                  <a:gd name="T7" fmla="*/ 19 h 107"/>
                  <a:gd name="T8" fmla="*/ 41 w 81"/>
                  <a:gd name="T9" fmla="*/ 0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1" h="107">
                    <a:moveTo>
                      <a:pt x="41" y="0"/>
                    </a:moveTo>
                    <a:lnTo>
                      <a:pt x="0" y="89"/>
                    </a:lnTo>
                    <a:lnTo>
                      <a:pt x="39" y="107"/>
                    </a:lnTo>
                    <a:lnTo>
                      <a:pt x="81" y="19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Freeform 32"/>
              <p:cNvSpPr>
                <a:spLocks/>
              </p:cNvSpPr>
              <p:nvPr/>
            </p:nvSpPr>
            <p:spPr bwMode="auto">
              <a:xfrm>
                <a:off x="7778156" y="5170438"/>
                <a:ext cx="74613" cy="84138"/>
              </a:xfrm>
              <a:custGeom>
                <a:avLst/>
                <a:gdLst>
                  <a:gd name="T0" fmla="*/ 59 w 95"/>
                  <a:gd name="T1" fmla="*/ 0 h 105"/>
                  <a:gd name="T2" fmla="*/ 0 w 95"/>
                  <a:gd name="T3" fmla="*/ 78 h 105"/>
                  <a:gd name="T4" fmla="*/ 35 w 95"/>
                  <a:gd name="T5" fmla="*/ 105 h 105"/>
                  <a:gd name="T6" fmla="*/ 95 w 95"/>
                  <a:gd name="T7" fmla="*/ 26 h 105"/>
                  <a:gd name="T8" fmla="*/ 59 w 95"/>
                  <a:gd name="T9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5" h="105">
                    <a:moveTo>
                      <a:pt x="59" y="0"/>
                    </a:moveTo>
                    <a:lnTo>
                      <a:pt x="0" y="78"/>
                    </a:lnTo>
                    <a:lnTo>
                      <a:pt x="35" y="105"/>
                    </a:lnTo>
                    <a:lnTo>
                      <a:pt x="95" y="26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33"/>
              <p:cNvSpPr>
                <a:spLocks/>
              </p:cNvSpPr>
              <p:nvPr/>
            </p:nvSpPr>
            <p:spPr bwMode="auto">
              <a:xfrm>
                <a:off x="7830543" y="5227588"/>
                <a:ext cx="80963" cy="77788"/>
              </a:xfrm>
              <a:custGeom>
                <a:avLst/>
                <a:gdLst>
                  <a:gd name="T0" fmla="*/ 74 w 102"/>
                  <a:gd name="T1" fmla="*/ 0 h 98"/>
                  <a:gd name="T2" fmla="*/ 0 w 102"/>
                  <a:gd name="T3" fmla="*/ 65 h 98"/>
                  <a:gd name="T4" fmla="*/ 29 w 102"/>
                  <a:gd name="T5" fmla="*/ 98 h 98"/>
                  <a:gd name="T6" fmla="*/ 102 w 102"/>
                  <a:gd name="T7" fmla="*/ 34 h 98"/>
                  <a:gd name="T8" fmla="*/ 74 w 102"/>
                  <a:gd name="T9" fmla="*/ 0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2" h="98">
                    <a:moveTo>
                      <a:pt x="74" y="0"/>
                    </a:moveTo>
                    <a:lnTo>
                      <a:pt x="0" y="65"/>
                    </a:lnTo>
                    <a:lnTo>
                      <a:pt x="29" y="98"/>
                    </a:lnTo>
                    <a:lnTo>
                      <a:pt x="102" y="3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34"/>
              <p:cNvSpPr>
                <a:spLocks/>
              </p:cNvSpPr>
              <p:nvPr/>
            </p:nvSpPr>
            <p:spPr bwMode="auto">
              <a:xfrm>
                <a:off x="7871818" y="5295851"/>
                <a:ext cx="84138" cy="68263"/>
              </a:xfrm>
              <a:custGeom>
                <a:avLst/>
                <a:gdLst>
                  <a:gd name="T0" fmla="*/ 86 w 107"/>
                  <a:gd name="T1" fmla="*/ 0 h 86"/>
                  <a:gd name="T2" fmla="*/ 0 w 107"/>
                  <a:gd name="T3" fmla="*/ 47 h 86"/>
                  <a:gd name="T4" fmla="*/ 21 w 107"/>
                  <a:gd name="T5" fmla="*/ 86 h 86"/>
                  <a:gd name="T6" fmla="*/ 107 w 107"/>
                  <a:gd name="T7" fmla="*/ 39 h 86"/>
                  <a:gd name="T8" fmla="*/ 86 w 107"/>
                  <a:gd name="T9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86">
                    <a:moveTo>
                      <a:pt x="86" y="0"/>
                    </a:moveTo>
                    <a:lnTo>
                      <a:pt x="0" y="47"/>
                    </a:lnTo>
                    <a:lnTo>
                      <a:pt x="21" y="86"/>
                    </a:lnTo>
                    <a:lnTo>
                      <a:pt x="107" y="39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35"/>
              <p:cNvSpPr>
                <a:spLocks/>
              </p:cNvSpPr>
              <p:nvPr/>
            </p:nvSpPr>
            <p:spPr bwMode="auto">
              <a:xfrm>
                <a:off x="7900393" y="5373638"/>
                <a:ext cx="84138" cy="55563"/>
              </a:xfrm>
              <a:custGeom>
                <a:avLst/>
                <a:gdLst>
                  <a:gd name="T0" fmla="*/ 95 w 108"/>
                  <a:gd name="T1" fmla="*/ 0 h 69"/>
                  <a:gd name="T2" fmla="*/ 0 w 108"/>
                  <a:gd name="T3" fmla="*/ 26 h 69"/>
                  <a:gd name="T4" fmla="*/ 13 w 108"/>
                  <a:gd name="T5" fmla="*/ 69 h 69"/>
                  <a:gd name="T6" fmla="*/ 108 w 108"/>
                  <a:gd name="T7" fmla="*/ 41 h 69"/>
                  <a:gd name="T8" fmla="*/ 95 w 108"/>
                  <a:gd name="T9" fmla="*/ 0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69">
                    <a:moveTo>
                      <a:pt x="95" y="0"/>
                    </a:moveTo>
                    <a:lnTo>
                      <a:pt x="0" y="26"/>
                    </a:lnTo>
                    <a:lnTo>
                      <a:pt x="13" y="69"/>
                    </a:lnTo>
                    <a:lnTo>
                      <a:pt x="108" y="41"/>
                    </a:lnTo>
                    <a:lnTo>
                      <a:pt x="9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36"/>
              <p:cNvSpPr>
                <a:spLocks/>
              </p:cNvSpPr>
              <p:nvPr/>
            </p:nvSpPr>
            <p:spPr bwMode="auto">
              <a:xfrm>
                <a:off x="7914681" y="5457776"/>
                <a:ext cx="80963" cy="39688"/>
              </a:xfrm>
              <a:custGeom>
                <a:avLst/>
                <a:gdLst>
                  <a:gd name="T0" fmla="*/ 98 w 101"/>
                  <a:gd name="T1" fmla="*/ 0 h 51"/>
                  <a:gd name="T2" fmla="*/ 0 w 101"/>
                  <a:gd name="T3" fmla="*/ 7 h 51"/>
                  <a:gd name="T4" fmla="*/ 3 w 101"/>
                  <a:gd name="T5" fmla="*/ 51 h 51"/>
                  <a:gd name="T6" fmla="*/ 101 w 101"/>
                  <a:gd name="T7" fmla="*/ 44 h 51"/>
                  <a:gd name="T8" fmla="*/ 98 w 101"/>
                  <a:gd name="T9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1" h="51">
                    <a:moveTo>
                      <a:pt x="98" y="0"/>
                    </a:moveTo>
                    <a:lnTo>
                      <a:pt x="0" y="7"/>
                    </a:lnTo>
                    <a:lnTo>
                      <a:pt x="3" y="51"/>
                    </a:lnTo>
                    <a:lnTo>
                      <a:pt x="101" y="44"/>
                    </a:lnTo>
                    <a:lnTo>
                      <a:pt x="98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Freeform 37"/>
              <p:cNvSpPr>
                <a:spLocks/>
              </p:cNvSpPr>
              <p:nvPr/>
            </p:nvSpPr>
            <p:spPr bwMode="auto">
              <a:xfrm>
                <a:off x="7908331" y="5530801"/>
                <a:ext cx="82550" cy="46038"/>
              </a:xfrm>
              <a:custGeom>
                <a:avLst/>
                <a:gdLst>
                  <a:gd name="T0" fmla="*/ 104 w 104"/>
                  <a:gd name="T1" fmla="*/ 14 h 57"/>
                  <a:gd name="T2" fmla="*/ 7 w 104"/>
                  <a:gd name="T3" fmla="*/ 0 h 57"/>
                  <a:gd name="T4" fmla="*/ 0 w 104"/>
                  <a:gd name="T5" fmla="*/ 43 h 57"/>
                  <a:gd name="T6" fmla="*/ 98 w 104"/>
                  <a:gd name="T7" fmla="*/ 57 h 57"/>
                  <a:gd name="T8" fmla="*/ 104 w 104"/>
                  <a:gd name="T9" fmla="*/ 14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4" h="57">
                    <a:moveTo>
                      <a:pt x="104" y="14"/>
                    </a:moveTo>
                    <a:lnTo>
                      <a:pt x="7" y="0"/>
                    </a:lnTo>
                    <a:lnTo>
                      <a:pt x="0" y="43"/>
                    </a:lnTo>
                    <a:lnTo>
                      <a:pt x="98" y="57"/>
                    </a:lnTo>
                    <a:lnTo>
                      <a:pt x="104" y="1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38"/>
              <p:cNvSpPr>
                <a:spLocks/>
              </p:cNvSpPr>
              <p:nvPr/>
            </p:nvSpPr>
            <p:spPr bwMode="auto">
              <a:xfrm>
                <a:off x="7887693" y="5597476"/>
                <a:ext cx="85725" cy="60325"/>
              </a:xfrm>
              <a:custGeom>
                <a:avLst/>
                <a:gdLst>
                  <a:gd name="T0" fmla="*/ 109 w 109"/>
                  <a:gd name="T1" fmla="*/ 35 h 75"/>
                  <a:gd name="T2" fmla="*/ 16 w 109"/>
                  <a:gd name="T3" fmla="*/ 0 h 75"/>
                  <a:gd name="T4" fmla="*/ 0 w 109"/>
                  <a:gd name="T5" fmla="*/ 40 h 75"/>
                  <a:gd name="T6" fmla="*/ 92 w 109"/>
                  <a:gd name="T7" fmla="*/ 75 h 75"/>
                  <a:gd name="T8" fmla="*/ 109 w 109"/>
                  <a:gd name="T9" fmla="*/ 3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9" h="75">
                    <a:moveTo>
                      <a:pt x="109" y="35"/>
                    </a:moveTo>
                    <a:lnTo>
                      <a:pt x="16" y="0"/>
                    </a:lnTo>
                    <a:lnTo>
                      <a:pt x="0" y="40"/>
                    </a:lnTo>
                    <a:lnTo>
                      <a:pt x="92" y="75"/>
                    </a:lnTo>
                    <a:lnTo>
                      <a:pt x="109" y="3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39"/>
              <p:cNvSpPr>
                <a:spLocks/>
              </p:cNvSpPr>
              <p:nvPr/>
            </p:nvSpPr>
            <p:spPr bwMode="auto">
              <a:xfrm>
                <a:off x="7851181" y="5659388"/>
                <a:ext cx="85725" cy="71438"/>
              </a:xfrm>
              <a:custGeom>
                <a:avLst/>
                <a:gdLst>
                  <a:gd name="T0" fmla="*/ 108 w 108"/>
                  <a:gd name="T1" fmla="*/ 54 h 91"/>
                  <a:gd name="T2" fmla="*/ 26 w 108"/>
                  <a:gd name="T3" fmla="*/ 0 h 91"/>
                  <a:gd name="T4" fmla="*/ 0 w 108"/>
                  <a:gd name="T5" fmla="*/ 37 h 91"/>
                  <a:gd name="T6" fmla="*/ 83 w 108"/>
                  <a:gd name="T7" fmla="*/ 91 h 91"/>
                  <a:gd name="T8" fmla="*/ 108 w 108"/>
                  <a:gd name="T9" fmla="*/ 54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8" h="91">
                    <a:moveTo>
                      <a:pt x="108" y="54"/>
                    </a:moveTo>
                    <a:lnTo>
                      <a:pt x="26" y="0"/>
                    </a:lnTo>
                    <a:lnTo>
                      <a:pt x="0" y="37"/>
                    </a:lnTo>
                    <a:lnTo>
                      <a:pt x="83" y="91"/>
                    </a:lnTo>
                    <a:lnTo>
                      <a:pt x="108" y="5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40"/>
              <p:cNvSpPr>
                <a:spLocks/>
              </p:cNvSpPr>
              <p:nvPr/>
            </p:nvSpPr>
            <p:spPr bwMode="auto">
              <a:xfrm>
                <a:off x="7805143" y="5714951"/>
                <a:ext cx="79375" cy="79375"/>
              </a:xfrm>
              <a:custGeom>
                <a:avLst/>
                <a:gdLst>
                  <a:gd name="T0" fmla="*/ 100 w 100"/>
                  <a:gd name="T1" fmla="*/ 70 h 101"/>
                  <a:gd name="T2" fmla="*/ 31 w 100"/>
                  <a:gd name="T3" fmla="*/ 0 h 101"/>
                  <a:gd name="T4" fmla="*/ 0 w 100"/>
                  <a:gd name="T5" fmla="*/ 31 h 101"/>
                  <a:gd name="T6" fmla="*/ 68 w 100"/>
                  <a:gd name="T7" fmla="*/ 101 h 101"/>
                  <a:gd name="T8" fmla="*/ 100 w 100"/>
                  <a:gd name="T9" fmla="*/ 7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" h="101">
                    <a:moveTo>
                      <a:pt x="100" y="70"/>
                    </a:moveTo>
                    <a:lnTo>
                      <a:pt x="31" y="0"/>
                    </a:lnTo>
                    <a:lnTo>
                      <a:pt x="0" y="31"/>
                    </a:lnTo>
                    <a:lnTo>
                      <a:pt x="68" y="101"/>
                    </a:lnTo>
                    <a:lnTo>
                      <a:pt x="100" y="7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41"/>
              <p:cNvSpPr>
                <a:spLocks/>
              </p:cNvSpPr>
              <p:nvPr/>
            </p:nvSpPr>
            <p:spPr bwMode="auto">
              <a:xfrm>
                <a:off x="7747993" y="5759401"/>
                <a:ext cx="69850" cy="84138"/>
              </a:xfrm>
              <a:custGeom>
                <a:avLst/>
                <a:gdLst>
                  <a:gd name="T0" fmla="*/ 89 w 89"/>
                  <a:gd name="T1" fmla="*/ 85 h 108"/>
                  <a:gd name="T2" fmla="*/ 37 w 89"/>
                  <a:gd name="T3" fmla="*/ 0 h 108"/>
                  <a:gd name="T4" fmla="*/ 0 w 89"/>
                  <a:gd name="T5" fmla="*/ 25 h 108"/>
                  <a:gd name="T6" fmla="*/ 52 w 89"/>
                  <a:gd name="T7" fmla="*/ 108 h 108"/>
                  <a:gd name="T8" fmla="*/ 89 w 89"/>
                  <a:gd name="T9" fmla="*/ 85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108">
                    <a:moveTo>
                      <a:pt x="89" y="85"/>
                    </a:moveTo>
                    <a:lnTo>
                      <a:pt x="37" y="0"/>
                    </a:lnTo>
                    <a:lnTo>
                      <a:pt x="0" y="25"/>
                    </a:lnTo>
                    <a:lnTo>
                      <a:pt x="52" y="108"/>
                    </a:lnTo>
                    <a:lnTo>
                      <a:pt x="89" y="8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42"/>
              <p:cNvSpPr>
                <a:spLocks/>
              </p:cNvSpPr>
              <p:nvPr/>
            </p:nvSpPr>
            <p:spPr bwMode="auto">
              <a:xfrm>
                <a:off x="7684493" y="5791151"/>
                <a:ext cx="58738" cy="85725"/>
              </a:xfrm>
              <a:custGeom>
                <a:avLst/>
                <a:gdLst>
                  <a:gd name="T0" fmla="*/ 75 w 75"/>
                  <a:gd name="T1" fmla="*/ 92 h 107"/>
                  <a:gd name="T2" fmla="*/ 41 w 75"/>
                  <a:gd name="T3" fmla="*/ 0 h 107"/>
                  <a:gd name="T4" fmla="*/ 0 w 75"/>
                  <a:gd name="T5" fmla="*/ 15 h 107"/>
                  <a:gd name="T6" fmla="*/ 33 w 75"/>
                  <a:gd name="T7" fmla="*/ 107 h 107"/>
                  <a:gd name="T8" fmla="*/ 75 w 75"/>
                  <a:gd name="T9" fmla="*/ 92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107">
                    <a:moveTo>
                      <a:pt x="75" y="92"/>
                    </a:moveTo>
                    <a:lnTo>
                      <a:pt x="41" y="0"/>
                    </a:lnTo>
                    <a:lnTo>
                      <a:pt x="0" y="15"/>
                    </a:lnTo>
                    <a:lnTo>
                      <a:pt x="33" y="107"/>
                    </a:lnTo>
                    <a:lnTo>
                      <a:pt x="75" y="9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43"/>
              <p:cNvSpPr>
                <a:spLocks/>
              </p:cNvSpPr>
              <p:nvPr/>
            </p:nvSpPr>
            <p:spPr bwMode="auto">
              <a:xfrm>
                <a:off x="7616231" y="5811788"/>
                <a:ext cx="44450" cy="80963"/>
              </a:xfrm>
              <a:custGeom>
                <a:avLst/>
                <a:gdLst>
                  <a:gd name="T0" fmla="*/ 57 w 57"/>
                  <a:gd name="T1" fmla="*/ 97 h 103"/>
                  <a:gd name="T2" fmla="*/ 44 w 57"/>
                  <a:gd name="T3" fmla="*/ 0 h 103"/>
                  <a:gd name="T4" fmla="*/ 0 w 57"/>
                  <a:gd name="T5" fmla="*/ 5 h 103"/>
                  <a:gd name="T6" fmla="*/ 13 w 57"/>
                  <a:gd name="T7" fmla="*/ 103 h 103"/>
                  <a:gd name="T8" fmla="*/ 57 w 57"/>
                  <a:gd name="T9" fmla="*/ 97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7" h="103">
                    <a:moveTo>
                      <a:pt x="57" y="97"/>
                    </a:moveTo>
                    <a:lnTo>
                      <a:pt x="44" y="0"/>
                    </a:lnTo>
                    <a:lnTo>
                      <a:pt x="0" y="5"/>
                    </a:lnTo>
                    <a:lnTo>
                      <a:pt x="13" y="103"/>
                    </a:lnTo>
                    <a:lnTo>
                      <a:pt x="57" y="9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44"/>
              <p:cNvSpPr>
                <a:spLocks/>
              </p:cNvSpPr>
              <p:nvPr/>
            </p:nvSpPr>
            <p:spPr bwMode="auto">
              <a:xfrm>
                <a:off x="7541618" y="5811788"/>
                <a:ext cx="41275" cy="80963"/>
              </a:xfrm>
              <a:custGeom>
                <a:avLst/>
                <a:gdLst>
                  <a:gd name="T0" fmla="*/ 44 w 52"/>
                  <a:gd name="T1" fmla="*/ 102 h 102"/>
                  <a:gd name="T2" fmla="*/ 52 w 52"/>
                  <a:gd name="T3" fmla="*/ 4 h 102"/>
                  <a:gd name="T4" fmla="*/ 9 w 52"/>
                  <a:gd name="T5" fmla="*/ 0 h 102"/>
                  <a:gd name="T6" fmla="*/ 0 w 52"/>
                  <a:gd name="T7" fmla="*/ 98 h 102"/>
                  <a:gd name="T8" fmla="*/ 44 w 52"/>
                  <a:gd name="T9" fmla="*/ 102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102">
                    <a:moveTo>
                      <a:pt x="44" y="102"/>
                    </a:moveTo>
                    <a:lnTo>
                      <a:pt x="52" y="4"/>
                    </a:lnTo>
                    <a:lnTo>
                      <a:pt x="9" y="0"/>
                    </a:lnTo>
                    <a:lnTo>
                      <a:pt x="0" y="98"/>
                    </a:lnTo>
                    <a:lnTo>
                      <a:pt x="44" y="10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45"/>
              <p:cNvSpPr>
                <a:spLocks/>
              </p:cNvSpPr>
              <p:nvPr/>
            </p:nvSpPr>
            <p:spPr bwMode="auto">
              <a:xfrm>
                <a:off x="7208243" y="5381576"/>
                <a:ext cx="84138" cy="52388"/>
              </a:xfrm>
              <a:custGeom>
                <a:avLst/>
                <a:gdLst>
                  <a:gd name="T0" fmla="*/ 0 w 106"/>
                  <a:gd name="T1" fmla="*/ 43 h 66"/>
                  <a:gd name="T2" fmla="*/ 95 w 106"/>
                  <a:gd name="T3" fmla="*/ 66 h 66"/>
                  <a:gd name="T4" fmla="*/ 106 w 106"/>
                  <a:gd name="T5" fmla="*/ 23 h 66"/>
                  <a:gd name="T6" fmla="*/ 10 w 106"/>
                  <a:gd name="T7" fmla="*/ 0 h 66"/>
                  <a:gd name="T8" fmla="*/ 0 w 106"/>
                  <a:gd name="T9" fmla="*/ 4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6" h="66">
                    <a:moveTo>
                      <a:pt x="0" y="43"/>
                    </a:moveTo>
                    <a:lnTo>
                      <a:pt x="95" y="66"/>
                    </a:lnTo>
                    <a:lnTo>
                      <a:pt x="106" y="23"/>
                    </a:lnTo>
                    <a:lnTo>
                      <a:pt x="10" y="0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46"/>
              <p:cNvSpPr>
                <a:spLocks/>
              </p:cNvSpPr>
              <p:nvPr/>
            </p:nvSpPr>
            <p:spPr bwMode="auto">
              <a:xfrm>
                <a:off x="7235231" y="5303788"/>
                <a:ext cx="84138" cy="65088"/>
              </a:xfrm>
              <a:custGeom>
                <a:avLst/>
                <a:gdLst>
                  <a:gd name="T0" fmla="*/ 0 w 107"/>
                  <a:gd name="T1" fmla="*/ 39 h 82"/>
                  <a:gd name="T2" fmla="*/ 88 w 107"/>
                  <a:gd name="T3" fmla="*/ 82 h 82"/>
                  <a:gd name="T4" fmla="*/ 107 w 107"/>
                  <a:gd name="T5" fmla="*/ 43 h 82"/>
                  <a:gd name="T6" fmla="*/ 20 w 107"/>
                  <a:gd name="T7" fmla="*/ 0 h 82"/>
                  <a:gd name="T8" fmla="*/ 0 w 107"/>
                  <a:gd name="T9" fmla="*/ 39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" h="82">
                    <a:moveTo>
                      <a:pt x="0" y="39"/>
                    </a:moveTo>
                    <a:lnTo>
                      <a:pt x="88" y="82"/>
                    </a:lnTo>
                    <a:lnTo>
                      <a:pt x="107" y="43"/>
                    </a:lnTo>
                    <a:lnTo>
                      <a:pt x="20" y="0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47"/>
              <p:cNvSpPr>
                <a:spLocks/>
              </p:cNvSpPr>
              <p:nvPr/>
            </p:nvSpPr>
            <p:spPr bwMode="auto">
              <a:xfrm>
                <a:off x="7278093" y="5233938"/>
                <a:ext cx="80963" cy="74613"/>
              </a:xfrm>
              <a:custGeom>
                <a:avLst/>
                <a:gdLst>
                  <a:gd name="T0" fmla="*/ 0 w 104"/>
                  <a:gd name="T1" fmla="*/ 35 h 96"/>
                  <a:gd name="T2" fmla="*/ 77 w 104"/>
                  <a:gd name="T3" fmla="*/ 96 h 96"/>
                  <a:gd name="T4" fmla="*/ 104 w 104"/>
                  <a:gd name="T5" fmla="*/ 61 h 96"/>
                  <a:gd name="T6" fmla="*/ 27 w 104"/>
                  <a:gd name="T7" fmla="*/ 0 h 96"/>
                  <a:gd name="T8" fmla="*/ 0 w 104"/>
                  <a:gd name="T9" fmla="*/ 35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4" h="96">
                    <a:moveTo>
                      <a:pt x="0" y="35"/>
                    </a:moveTo>
                    <a:lnTo>
                      <a:pt x="77" y="96"/>
                    </a:lnTo>
                    <a:lnTo>
                      <a:pt x="104" y="61"/>
                    </a:lnTo>
                    <a:lnTo>
                      <a:pt x="27" y="0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8"/>
              <p:cNvSpPr>
                <a:spLocks/>
              </p:cNvSpPr>
              <p:nvPr/>
            </p:nvSpPr>
            <p:spPr bwMode="auto">
              <a:xfrm>
                <a:off x="7335243" y="5175201"/>
                <a:ext cx="76200" cy="82550"/>
              </a:xfrm>
              <a:custGeom>
                <a:avLst/>
                <a:gdLst>
                  <a:gd name="T0" fmla="*/ 0 w 96"/>
                  <a:gd name="T1" fmla="*/ 27 h 103"/>
                  <a:gd name="T2" fmla="*/ 62 w 96"/>
                  <a:gd name="T3" fmla="*/ 103 h 103"/>
                  <a:gd name="T4" fmla="*/ 96 w 96"/>
                  <a:gd name="T5" fmla="*/ 76 h 103"/>
                  <a:gd name="T6" fmla="*/ 33 w 96"/>
                  <a:gd name="T7" fmla="*/ 0 h 103"/>
                  <a:gd name="T8" fmla="*/ 0 w 96"/>
                  <a:gd name="T9" fmla="*/ 27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6" h="103">
                    <a:moveTo>
                      <a:pt x="0" y="27"/>
                    </a:moveTo>
                    <a:lnTo>
                      <a:pt x="62" y="103"/>
                    </a:lnTo>
                    <a:lnTo>
                      <a:pt x="96" y="76"/>
                    </a:lnTo>
                    <a:lnTo>
                      <a:pt x="33" y="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49"/>
              <p:cNvSpPr>
                <a:spLocks/>
              </p:cNvSpPr>
              <p:nvPr/>
            </p:nvSpPr>
            <p:spPr bwMode="auto">
              <a:xfrm>
                <a:off x="7405093" y="5132338"/>
                <a:ext cx="66675" cy="85725"/>
              </a:xfrm>
              <a:custGeom>
                <a:avLst/>
                <a:gdLst>
                  <a:gd name="T0" fmla="*/ 0 w 84"/>
                  <a:gd name="T1" fmla="*/ 19 h 107"/>
                  <a:gd name="T2" fmla="*/ 45 w 84"/>
                  <a:gd name="T3" fmla="*/ 107 h 107"/>
                  <a:gd name="T4" fmla="*/ 84 w 84"/>
                  <a:gd name="T5" fmla="*/ 87 h 107"/>
                  <a:gd name="T6" fmla="*/ 39 w 84"/>
                  <a:gd name="T7" fmla="*/ 0 h 107"/>
                  <a:gd name="T8" fmla="*/ 0 w 84"/>
                  <a:gd name="T9" fmla="*/ 19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4" h="107">
                    <a:moveTo>
                      <a:pt x="0" y="19"/>
                    </a:moveTo>
                    <a:lnTo>
                      <a:pt x="45" y="107"/>
                    </a:lnTo>
                    <a:lnTo>
                      <a:pt x="84" y="87"/>
                    </a:lnTo>
                    <a:lnTo>
                      <a:pt x="39" y="0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50"/>
              <p:cNvSpPr>
                <a:spLocks/>
              </p:cNvSpPr>
              <p:nvPr/>
            </p:nvSpPr>
            <p:spPr bwMode="auto">
              <a:xfrm>
                <a:off x="7482881" y="5106938"/>
                <a:ext cx="53975" cy="84138"/>
              </a:xfrm>
              <a:custGeom>
                <a:avLst/>
                <a:gdLst>
                  <a:gd name="T0" fmla="*/ 0 w 68"/>
                  <a:gd name="T1" fmla="*/ 12 h 107"/>
                  <a:gd name="T2" fmla="*/ 26 w 68"/>
                  <a:gd name="T3" fmla="*/ 107 h 107"/>
                  <a:gd name="T4" fmla="*/ 68 w 68"/>
                  <a:gd name="T5" fmla="*/ 96 h 107"/>
                  <a:gd name="T6" fmla="*/ 43 w 68"/>
                  <a:gd name="T7" fmla="*/ 0 h 107"/>
                  <a:gd name="T8" fmla="*/ 0 w 68"/>
                  <a:gd name="T9" fmla="*/ 12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8" h="107">
                    <a:moveTo>
                      <a:pt x="0" y="12"/>
                    </a:moveTo>
                    <a:lnTo>
                      <a:pt x="26" y="107"/>
                    </a:lnTo>
                    <a:lnTo>
                      <a:pt x="68" y="96"/>
                    </a:lnTo>
                    <a:lnTo>
                      <a:pt x="43" y="0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Freeform 62"/>
              <p:cNvSpPr>
                <a:spLocks/>
              </p:cNvSpPr>
              <p:nvPr/>
            </p:nvSpPr>
            <p:spPr bwMode="auto">
              <a:xfrm>
                <a:off x="7527331" y="5281563"/>
                <a:ext cx="388938" cy="292100"/>
              </a:xfrm>
              <a:custGeom>
                <a:avLst/>
                <a:gdLst>
                  <a:gd name="T0" fmla="*/ 0 w 489"/>
                  <a:gd name="T1" fmla="*/ 319 h 369"/>
                  <a:gd name="T2" fmla="*/ 489 w 489"/>
                  <a:gd name="T3" fmla="*/ 0 h 369"/>
                  <a:gd name="T4" fmla="*/ 29 w 489"/>
                  <a:gd name="T5" fmla="*/ 369 h 369"/>
                  <a:gd name="T6" fmla="*/ 0 w 489"/>
                  <a:gd name="T7" fmla="*/ 319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9" h="369">
                    <a:moveTo>
                      <a:pt x="0" y="319"/>
                    </a:moveTo>
                    <a:lnTo>
                      <a:pt x="489" y="0"/>
                    </a:lnTo>
                    <a:lnTo>
                      <a:pt x="29" y="369"/>
                    </a:lnTo>
                    <a:lnTo>
                      <a:pt x="0" y="31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Adaptive Instrumentation of Java-Applications for Experiment-Based Performance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59563" y="333375"/>
            <a:ext cx="2089150" cy="5759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0525" y="333375"/>
            <a:ext cx="6116638" cy="5759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Adaptive Instrumentation of Java-Applications for Experiment-Based Performance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357188" indent="-357188">
              <a:spcBef>
                <a:spcPts val="700"/>
              </a:spcBef>
              <a:defRPr/>
            </a:lvl1pPr>
            <a:lvl2pPr indent="-396000">
              <a:spcBef>
                <a:spcPts val="700"/>
              </a:spcBef>
              <a:defRPr/>
            </a:lvl2pPr>
            <a:lvl3pPr indent="-324000">
              <a:spcBef>
                <a:spcPts val="700"/>
              </a:spcBef>
              <a:defRPr/>
            </a:lvl3pPr>
            <a:lvl4pPr indent="-324000">
              <a:spcBef>
                <a:spcPts val="700"/>
              </a:spcBef>
              <a:defRPr/>
            </a:lvl4pPr>
            <a:lvl5pPr indent="-324000">
              <a:spcBef>
                <a:spcPts val="700"/>
              </a:spcBef>
              <a:defRPr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II_rahmen_neu_titel"/>
          <p:cNvPicPr>
            <a:picLocks noChangeAspect="1" noChangeArrowheads="1"/>
          </p:cNvPicPr>
          <p:nvPr/>
        </p:nvPicPr>
        <p:blipFill rotWithShape="1">
          <a:blip r:embed="rId2" cstate="print"/>
          <a:srcRect t="37542" b="10490"/>
          <a:stretch/>
        </p:blipFill>
        <p:spPr bwMode="auto">
          <a:xfrm>
            <a:off x="0" y="2576285"/>
            <a:ext cx="9144000" cy="3570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913424"/>
            <a:ext cx="7772400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697581"/>
            <a:ext cx="7772400" cy="931498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21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6613" y="1198563"/>
            <a:ext cx="4102100" cy="4894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8677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826538"/>
            <a:ext cx="4040188" cy="430574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18677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826539"/>
            <a:ext cx="4041775" cy="43130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390525" y="333375"/>
            <a:ext cx="6911975" cy="5619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II_rahmen_neu_folg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0525" y="333375"/>
            <a:ext cx="6557739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title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2113" y="1198563"/>
            <a:ext cx="8356600" cy="4712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add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724128" y="6433521"/>
            <a:ext cx="330971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spcBef>
                <a:spcPct val="50000"/>
              </a:spcBef>
              <a:defRPr/>
            </a:pPr>
            <a:r>
              <a:rPr lang="en-US" sz="1000" dirty="0" smtClean="0">
                <a:latin typeface="Arial" pitchFamily="34" charset="0"/>
              </a:rPr>
              <a:t>KIT – Software </a:t>
            </a:r>
            <a:r>
              <a:rPr lang="en-US" sz="1000" dirty="0">
                <a:latin typeface="Arial" pitchFamily="34" charset="0"/>
              </a:rPr>
              <a:t>Design and Quality </a:t>
            </a:r>
            <a:r>
              <a:rPr lang="en-US" sz="1000" dirty="0" smtClean="0">
                <a:latin typeface="Arial" pitchFamily="34" charset="0"/>
              </a:rPr>
              <a:t>Group</a:t>
            </a:r>
            <a:r>
              <a:rPr lang="en-US" sz="1000" smtClean="0">
                <a:latin typeface="Arial" pitchFamily="34" charset="0"/>
              </a:rPr>
              <a:t/>
            </a:r>
            <a:br>
              <a:rPr lang="en-US" sz="1000" smtClean="0">
                <a:latin typeface="Arial" pitchFamily="34" charset="0"/>
              </a:rPr>
            </a:br>
            <a:endParaRPr lang="en-US" sz="1000" dirty="0">
              <a:latin typeface="Arial" pitchFamily="34" charset="0"/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70425" y="6445250"/>
            <a:ext cx="397119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spcBef>
                <a:spcPct val="50000"/>
              </a:spcBef>
              <a:defRPr/>
            </a:pPr>
            <a:fld id="{8C0F9C85-1605-44FB-B89E-0505D1D630E7}" type="slidenum">
              <a:rPr lang="de-DE" sz="1000" b="1" smtClean="0"/>
              <a:pPr>
                <a:spcBef>
                  <a:spcPct val="50000"/>
                </a:spcBef>
                <a:defRPr/>
              </a:pPr>
              <a:t>‹#›</a:t>
            </a:fld>
            <a:r>
              <a:rPr lang="de-DE" sz="1000" b="1" dirty="0" smtClean="0"/>
              <a:t>/22</a:t>
            </a:r>
            <a:endParaRPr lang="de-DE" sz="1000" b="1" dirty="0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504623" y="6445250"/>
            <a:ext cx="733771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defRPr/>
            </a:pPr>
            <a:r>
              <a:rPr lang="de-DE" sz="1000" smtClean="0">
                <a:latin typeface="Arial" pitchFamily="34" charset="0"/>
              </a:rPr>
              <a:t>02/03/2015</a:t>
            </a:r>
            <a:endParaRPr lang="de-DE" sz="1000" dirty="0">
              <a:latin typeface="Arial" pitchFamily="34" charset="0"/>
            </a:endParaRP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88027" y="6445250"/>
            <a:ext cx="4436101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latin typeface="Arial" pitchFamily="34" charset="0"/>
              </a:defRPr>
            </a:lvl1pPr>
          </a:lstStyle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1033" name="Picture 9" descr="KITlogo_4c_frutige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67625" y="341313"/>
            <a:ext cx="10842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57188" indent="-357188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90575" indent="-314325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</a:defRPr>
      </a:lvl2pPr>
      <a:lvl3pPr marL="1209675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2000">
          <a:solidFill>
            <a:schemeClr val="tx1"/>
          </a:solidFill>
          <a:latin typeface="+mn-lt"/>
        </a:defRPr>
      </a:lvl3pPr>
      <a:lvl4pPr marL="165735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2000">
          <a:solidFill>
            <a:schemeClr val="tx1"/>
          </a:solidFill>
          <a:latin typeface="+mn-lt"/>
        </a:defRPr>
      </a:lvl4pPr>
      <a:lvl5pPr marL="2095500" indent="-276225" algn="l" rtl="0" eaLnBrk="1" fontAlgn="base" hangingPunct="1">
        <a:spcBef>
          <a:spcPct val="20000"/>
        </a:spcBef>
        <a:spcAft>
          <a:spcPct val="0"/>
        </a:spcAft>
        <a:buBlip>
          <a:blip r:embed="rId17"/>
        </a:buBlip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60000"/>
        <a:buBlip>
          <a:blip r:embed="rId18"/>
        </a:buBlip>
        <a:defRPr sz="14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95288" y="1556792"/>
            <a:ext cx="83899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lnSpc>
                <a:spcPct val="90000"/>
              </a:lnSpc>
            </a:pPr>
            <a:r>
              <a:rPr lang="en-US" sz="2600" b="1">
                <a:solidFill>
                  <a:schemeClr val="tx2"/>
                </a:solidFill>
              </a:rPr>
              <a:t>Generic Instrumentation and Monitoring Description </a:t>
            </a:r>
            <a:r>
              <a:rPr lang="en-US" sz="2600" b="1" smtClean="0">
                <a:solidFill>
                  <a:schemeClr val="tx2"/>
                </a:solidFill>
              </a:rPr>
              <a:t>for Software </a:t>
            </a:r>
            <a:r>
              <a:rPr lang="en-US" sz="2600" b="1">
                <a:solidFill>
                  <a:schemeClr val="tx2"/>
                </a:solidFill>
              </a:rPr>
              <a:t>Performance Evaluation</a:t>
            </a:r>
            <a:endParaRPr lang="en-GB" sz="2600" b="1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96875" y="2830612"/>
            <a:ext cx="4607173" cy="310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 smtClean="0"/>
              <a:t>February 3, 2015 – ICPE 2015 – Austin  </a:t>
            </a:r>
            <a:endParaRPr lang="en-GB" sz="1600" dirty="0" smtClean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96875" y="2420888"/>
            <a:ext cx="8370888" cy="404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 b="1" i="1"/>
              <a:t>Alexander Wert </a:t>
            </a:r>
            <a:r>
              <a:rPr lang="en-US" sz="1600" smtClean="0"/>
              <a:t>, Henning </a:t>
            </a:r>
            <a:r>
              <a:rPr lang="en-US" sz="1600" dirty="0"/>
              <a:t>Schulz</a:t>
            </a:r>
            <a:r>
              <a:rPr lang="en-US" sz="1600"/>
              <a:t>, </a:t>
            </a:r>
            <a:r>
              <a:rPr lang="en-US" sz="1600" smtClean="0"/>
              <a:t>Christoph Heger, Roozbeh Farahbod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87289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3018312" y="3916620"/>
            <a:ext cx="2777823" cy="232069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de-DE" sz="1400" b="1" smtClean="0"/>
              <a:t>Measurement Environment</a:t>
            </a:r>
            <a:endParaRPr lang="de-DE" sz="1400" b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Motivation</a:t>
            </a: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3451251" y="4426635"/>
            <a:ext cx="1911945" cy="1450637"/>
            <a:chOff x="3491880" y="4426635"/>
            <a:chExt cx="1911945" cy="1450637"/>
          </a:xfrm>
        </p:grpSpPr>
        <p:sp>
          <p:nvSpPr>
            <p:cNvPr id="6" name="Rounded Rectangle 5"/>
            <p:cNvSpPr/>
            <p:nvPr/>
          </p:nvSpPr>
          <p:spPr>
            <a:xfrm>
              <a:off x="3491880" y="4426635"/>
              <a:ext cx="1911945" cy="145063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endParaRPr lang="de-DE" sz="1400" b="1" smtClean="0"/>
            </a:p>
            <a:p>
              <a:pPr algn="ctr"/>
              <a:r>
                <a:rPr lang="de-DE" sz="1400" b="1" smtClean="0"/>
                <a:t>System under Test</a:t>
              </a:r>
              <a:endParaRPr lang="de-DE" sz="1400" b="1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943303" y="5014725"/>
              <a:ext cx="1018890" cy="657001"/>
              <a:chOff x="5574885" y="2818335"/>
              <a:chExt cx="1786364" cy="1395187"/>
            </a:xfrm>
          </p:grpSpPr>
          <p:pic>
            <p:nvPicPr>
              <p:cNvPr id="12" name="Picture 8" descr="C:\Users\c5170547\Documents\DA\Vortrag\pictures\MC900435242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94499" y="2818335"/>
                <a:ext cx="666750" cy="13192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" name="Picture 8" descr="C:\Users\c5170547\Documents\DA\Vortrag\pictures\MC900435242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47537" y="2869065"/>
                <a:ext cx="666750" cy="13192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4" name="Picture 8" descr="C:\Users\c5170547\Documents\DA\Vortrag\pictures\MC900435242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74885" y="2894308"/>
                <a:ext cx="666750" cy="13192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9" name="Picture 5" descr="C:\Users\c5170547\Documents\DA\Vortrag\pictures\1337087471_gnome-window-manag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8021" y="4437112"/>
              <a:ext cx="449862" cy="4614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4" descr="C:\Users\c5170547\Documents\DA\Vortrag\pictures\1337087602_application-x-executable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26115" y="4665117"/>
              <a:ext cx="243812" cy="2455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3" descr="C:\Users\c5170547\Documents\DA\Vortrag\pictures\1337087629_source_j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80213" y="4595510"/>
              <a:ext cx="340017" cy="303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4" name="Group 23"/>
          <p:cNvGrpSpPr/>
          <p:nvPr/>
        </p:nvGrpSpPr>
        <p:grpSpPr>
          <a:xfrm>
            <a:off x="948623" y="1952898"/>
            <a:ext cx="1281120" cy="1470354"/>
            <a:chOff x="948623" y="1623258"/>
            <a:chExt cx="1281120" cy="1470354"/>
          </a:xfrm>
        </p:grpSpPr>
        <p:pic>
          <p:nvPicPr>
            <p:cNvPr id="14338" name="Picture 2" descr="C:\Users\c5170547\Documents\PhD\Vorträge\Picture - Gallery\Commercial free\Manager-icon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5616" y="1623258"/>
              <a:ext cx="947134" cy="9471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948623" y="2570392"/>
              <a:ext cx="12811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b="1" smtClean="0"/>
                <a:t>Performance</a:t>
              </a:r>
            </a:p>
            <a:p>
              <a:pPr algn="ctr"/>
              <a:r>
                <a:rPr lang="de-DE" sz="1400" b="1" smtClean="0"/>
                <a:t>Expert</a:t>
              </a:r>
              <a:endParaRPr lang="de-DE" sz="1400" b="1"/>
            </a:p>
          </p:txBody>
        </p:sp>
      </p:grpSp>
      <p:sp>
        <p:nvSpPr>
          <p:cNvPr id="16" name="Rounded Rectangular Callout 15"/>
          <p:cNvSpPr/>
          <p:nvPr/>
        </p:nvSpPr>
        <p:spPr>
          <a:xfrm>
            <a:off x="179512" y="1058233"/>
            <a:ext cx="1296144" cy="570567"/>
          </a:xfrm>
          <a:prstGeom prst="wedgeRoundRectCallout">
            <a:avLst>
              <a:gd name="adj1" fmla="val 40800"/>
              <a:gd name="adj2" fmla="val 9286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smtClean="0"/>
              <a:t>Performance </a:t>
            </a:r>
          </a:p>
          <a:p>
            <a:pPr algn="ctr"/>
            <a:r>
              <a:rPr lang="de-DE" sz="1400" smtClean="0"/>
              <a:t>Problems?</a:t>
            </a:r>
            <a:endParaRPr lang="de-DE" sz="1400"/>
          </a:p>
        </p:txBody>
      </p:sp>
      <p:sp>
        <p:nvSpPr>
          <p:cNvPr id="17" name="Rectangle 16"/>
          <p:cNvSpPr/>
          <p:nvPr/>
        </p:nvSpPr>
        <p:spPr>
          <a:xfrm>
            <a:off x="3471119" y="3717032"/>
            <a:ext cx="1872209" cy="3991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smtClean="0"/>
              <a:t>Instrumentation &amp; Monitoring Tool</a:t>
            </a:r>
            <a:endParaRPr lang="de-DE" sz="1400"/>
          </a:p>
        </p:txBody>
      </p:sp>
      <p:sp>
        <p:nvSpPr>
          <p:cNvPr id="19" name="Up-Down Arrow 18"/>
          <p:cNvSpPr/>
          <p:nvPr/>
        </p:nvSpPr>
        <p:spPr>
          <a:xfrm>
            <a:off x="4309031" y="4113985"/>
            <a:ext cx="196385" cy="310427"/>
          </a:xfrm>
          <a:prstGeom prst="up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Rounded Rectangular Callout 20"/>
          <p:cNvSpPr/>
          <p:nvPr/>
        </p:nvSpPr>
        <p:spPr>
          <a:xfrm>
            <a:off x="1726799" y="1012351"/>
            <a:ext cx="1277813" cy="513584"/>
          </a:xfrm>
          <a:prstGeom prst="wedgeRoundRectCallout">
            <a:avLst>
              <a:gd name="adj1" fmla="val -51489"/>
              <a:gd name="adj2" fmla="val 109720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smtClean="0"/>
              <a:t>Performance</a:t>
            </a:r>
          </a:p>
          <a:p>
            <a:pPr algn="ctr"/>
            <a:r>
              <a:rPr lang="de-DE" sz="1400" smtClean="0"/>
              <a:t>Model?</a:t>
            </a:r>
            <a:endParaRPr lang="de-DE" sz="1400"/>
          </a:p>
        </p:txBody>
      </p:sp>
      <p:sp>
        <p:nvSpPr>
          <p:cNvPr id="22" name="Rounded Rectangular Callout 21"/>
          <p:cNvSpPr/>
          <p:nvPr/>
        </p:nvSpPr>
        <p:spPr>
          <a:xfrm>
            <a:off x="179512" y="2204864"/>
            <a:ext cx="845855" cy="432048"/>
          </a:xfrm>
          <a:prstGeom prst="wedgeRoundRectCallout">
            <a:avLst>
              <a:gd name="adj1" fmla="val 81608"/>
              <a:gd name="adj2" fmla="val -3847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smtClean="0"/>
              <a:t>…</a:t>
            </a:r>
            <a:endParaRPr lang="de-DE" sz="1400"/>
          </a:p>
        </p:txBody>
      </p:sp>
      <p:grpSp>
        <p:nvGrpSpPr>
          <p:cNvPr id="30" name="Group 29"/>
          <p:cNvGrpSpPr/>
          <p:nvPr/>
        </p:nvGrpSpPr>
        <p:grpSpPr>
          <a:xfrm>
            <a:off x="3531121" y="796331"/>
            <a:ext cx="1752210" cy="976485"/>
            <a:chOff x="3531121" y="796331"/>
            <a:chExt cx="1752210" cy="976485"/>
          </a:xfrm>
        </p:grpSpPr>
        <p:pic>
          <p:nvPicPr>
            <p:cNvPr id="14340" name="Picture 4" descr="C:\Users\c5170547\Documents\PhD\Vorträge\Picture - Gallery\Commercial free\Actions-player-time-icon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3630" y="796331"/>
              <a:ext cx="547186" cy="5471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3531121" y="1311151"/>
              <a:ext cx="17522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200" b="1" smtClean="0"/>
                <a:t>Performance Tests &amp; </a:t>
              </a:r>
            </a:p>
            <a:p>
              <a:pPr algn="ctr"/>
              <a:r>
                <a:rPr lang="de-DE" sz="1200" b="1" smtClean="0"/>
                <a:t>Analysis Strategies</a:t>
              </a:r>
              <a:endParaRPr lang="de-DE" sz="1200" b="1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470909" y="2204864"/>
            <a:ext cx="1872629" cy="1008112"/>
            <a:chOff x="3470909" y="2204864"/>
            <a:chExt cx="1872629" cy="1008112"/>
          </a:xfrm>
        </p:grpSpPr>
        <p:sp>
          <p:nvSpPr>
            <p:cNvPr id="28" name="TextBox 27"/>
            <p:cNvSpPr txBox="1"/>
            <p:nvPr/>
          </p:nvSpPr>
          <p:spPr>
            <a:xfrm>
              <a:off x="3470909" y="2751311"/>
              <a:ext cx="18726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sz="1200" b="1" smtClean="0"/>
                <a:t>Instrumentation and </a:t>
              </a:r>
            </a:p>
            <a:p>
              <a:pPr algn="ctr"/>
              <a:r>
                <a:rPr lang="de-DE" sz="1200" b="1" smtClean="0"/>
                <a:t>Monitoring Description</a:t>
              </a:r>
              <a:endParaRPr lang="de-DE" sz="1200" b="1"/>
            </a:p>
          </p:txBody>
        </p:sp>
        <p:pic>
          <p:nvPicPr>
            <p:cNvPr id="14341" name="Picture 5" descr="C:\Users\c5170547\Documents\PhD\Vorträge\Picture - Gallery\1337155985_Coding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9932" y="2204864"/>
              <a:ext cx="554583" cy="554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Down Arrow 25"/>
          <p:cNvSpPr/>
          <p:nvPr/>
        </p:nvSpPr>
        <p:spPr>
          <a:xfrm>
            <a:off x="4243911" y="1772816"/>
            <a:ext cx="326624" cy="376009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Down Arrow 33"/>
          <p:cNvSpPr/>
          <p:nvPr/>
        </p:nvSpPr>
        <p:spPr>
          <a:xfrm>
            <a:off x="4243911" y="3269015"/>
            <a:ext cx="326624" cy="376009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tangle 36"/>
          <p:cNvSpPr/>
          <p:nvPr/>
        </p:nvSpPr>
        <p:spPr>
          <a:xfrm>
            <a:off x="3467497" y="3717032"/>
            <a:ext cx="1872209" cy="399176"/>
          </a:xfrm>
          <a:prstGeom prst="rect">
            <a:avLst/>
          </a:prstGeom>
          <a:gradFill flip="none" rotWithShape="1">
            <a:gsLst>
              <a:gs pos="0">
                <a:srgbClr val="FF9933">
                  <a:tint val="66000"/>
                  <a:satMod val="160000"/>
                </a:srgbClr>
              </a:gs>
              <a:gs pos="50000">
                <a:srgbClr val="FF9933">
                  <a:tint val="44500"/>
                  <a:satMod val="160000"/>
                </a:srgbClr>
              </a:gs>
              <a:gs pos="100000">
                <a:srgbClr val="FF9933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smtClean="0"/>
              <a:t>Another IaM Tool</a:t>
            </a:r>
            <a:endParaRPr lang="de-DE" sz="1400"/>
          </a:p>
        </p:txBody>
      </p:sp>
      <p:grpSp>
        <p:nvGrpSpPr>
          <p:cNvPr id="41" name="Group 40"/>
          <p:cNvGrpSpPr/>
          <p:nvPr/>
        </p:nvGrpSpPr>
        <p:grpSpPr>
          <a:xfrm>
            <a:off x="3447628" y="4421570"/>
            <a:ext cx="1911945" cy="1450637"/>
            <a:chOff x="3491880" y="4426635"/>
            <a:chExt cx="1911945" cy="1450637"/>
          </a:xfrm>
        </p:grpSpPr>
        <p:sp>
          <p:nvSpPr>
            <p:cNvPr id="42" name="Rounded Rectangle 41"/>
            <p:cNvSpPr/>
            <p:nvPr/>
          </p:nvSpPr>
          <p:spPr>
            <a:xfrm>
              <a:off x="3491880" y="4426635"/>
              <a:ext cx="1911945" cy="1450637"/>
            </a:xfrm>
            <a:prstGeom prst="roundRect">
              <a:avLst/>
            </a:prstGeom>
            <a:gradFill flip="none" rotWithShape="1">
              <a:gsLst>
                <a:gs pos="0">
                  <a:srgbClr val="FF9933">
                    <a:tint val="66000"/>
                    <a:satMod val="160000"/>
                  </a:srgbClr>
                </a:gs>
                <a:gs pos="50000">
                  <a:srgbClr val="FF9933">
                    <a:tint val="44500"/>
                    <a:satMod val="160000"/>
                  </a:srgbClr>
                </a:gs>
                <a:gs pos="100000">
                  <a:srgbClr val="FF9933">
                    <a:tint val="23500"/>
                    <a:satMod val="160000"/>
                  </a:srgbClr>
                </a:gs>
              </a:gsLst>
              <a:lin ang="2700000" scaled="1"/>
              <a:tileRect/>
            </a:gra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b"/>
            <a:lstStyle/>
            <a:p>
              <a:pPr algn="ctr"/>
              <a:endParaRPr lang="de-DE" sz="1400" b="1" smtClean="0"/>
            </a:p>
            <a:p>
              <a:pPr algn="ctr"/>
              <a:r>
                <a:rPr lang="de-DE" sz="1400" b="1" smtClean="0"/>
                <a:t>Another SUT</a:t>
              </a:r>
              <a:endParaRPr lang="de-DE" sz="1400" b="1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3943303" y="5014725"/>
              <a:ext cx="1018890" cy="657001"/>
              <a:chOff x="5574885" y="2818335"/>
              <a:chExt cx="1786364" cy="1395187"/>
            </a:xfrm>
          </p:grpSpPr>
          <p:pic>
            <p:nvPicPr>
              <p:cNvPr id="47" name="Picture 8" descr="C:\Users\c5170547\Documents\DA\Vortrag\pictures\MC900435242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694499" y="2818335"/>
                <a:ext cx="666750" cy="13192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" name="Picture 8" descr="C:\Users\c5170547\Documents\DA\Vortrag\pictures\MC900435242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47537" y="2869065"/>
                <a:ext cx="666750" cy="13192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9" name="Picture 8" descr="C:\Users\c5170547\Documents\DA\Vortrag\pictures\MC900435242.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74885" y="2894308"/>
                <a:ext cx="666750" cy="13192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44" name="Picture 5" descr="C:\Users\c5170547\Documents\DA\Vortrag\pictures\1337087471_gnome-window-manager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8021" y="4437112"/>
              <a:ext cx="449862" cy="4614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4" descr="C:\Users\c5170547\Documents\DA\Vortrag\pictures\1337087602_application-x-executable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prstClr val="black"/>
                <a:srgbClr val="D9C3A5">
                  <a:tint val="50000"/>
                  <a:satMod val="180000"/>
                </a:srgb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26115" y="4665117"/>
              <a:ext cx="243812" cy="2455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3" descr="C:\Users\c5170547\Documents\DA\Vortrag\pictures\1337087629_source_j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80213" y="4595510"/>
              <a:ext cx="340017" cy="303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4" name="Rounded Rectangular Callout 53"/>
          <p:cNvSpPr/>
          <p:nvPr/>
        </p:nvSpPr>
        <p:spPr>
          <a:xfrm>
            <a:off x="5508104" y="1058233"/>
            <a:ext cx="1551364" cy="558876"/>
          </a:xfrm>
          <a:prstGeom prst="wedgeRoundRectCallout">
            <a:avLst>
              <a:gd name="adj1" fmla="val -90950"/>
              <a:gd name="adj2" fmla="val -4492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/>
              <a:t>c</a:t>
            </a:r>
            <a:r>
              <a:rPr lang="de-DE" sz="1400" smtClean="0"/>
              <a:t>onceptually generic</a:t>
            </a:r>
            <a:endParaRPr lang="de-DE" sz="1400"/>
          </a:p>
        </p:txBody>
      </p:sp>
      <p:pic>
        <p:nvPicPr>
          <p:cNvPr id="14342" name="Picture 6" descr="C:\Users\c5170547\Documents\PhD\Vorträge\Picture - Gallery\1337156844_DeleteRed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9870" y="2181555"/>
            <a:ext cx="1087460" cy="108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Rounded Rectangular Callout 55"/>
          <p:cNvSpPr/>
          <p:nvPr/>
        </p:nvSpPr>
        <p:spPr>
          <a:xfrm>
            <a:off x="5580112" y="2482155"/>
            <a:ext cx="1872208" cy="558876"/>
          </a:xfrm>
          <a:prstGeom prst="wedgeRoundRectCallout">
            <a:avLst>
              <a:gd name="adj1" fmla="val -90950"/>
              <a:gd name="adj2" fmla="val -4492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smtClean="0"/>
              <a:t>SUT specific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smtClean="0"/>
              <a:t>IaM Tool specific</a:t>
            </a:r>
            <a:endParaRPr lang="de-DE" sz="1400"/>
          </a:p>
        </p:txBody>
      </p:sp>
      <p:sp>
        <p:nvSpPr>
          <p:cNvPr id="57" name="Down Arrow 56"/>
          <p:cNvSpPr/>
          <p:nvPr/>
        </p:nvSpPr>
        <p:spPr>
          <a:xfrm rot="14658927">
            <a:off x="2772010" y="1163321"/>
            <a:ext cx="163312" cy="1107023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Down Arrow 57"/>
          <p:cNvSpPr/>
          <p:nvPr/>
        </p:nvSpPr>
        <p:spPr>
          <a:xfrm rot="16551919">
            <a:off x="2925322" y="1875449"/>
            <a:ext cx="159594" cy="1107023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176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" dur="5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4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6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1" presetID="1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3" presetID="1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1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3" dur="5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4" fill="hold">
                          <p:stCondLst>
                            <p:cond delay="indefinite"/>
                          </p:stCondLst>
                          <p:childTnLst>
                            <p:par>
                              <p:cTn id="3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6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9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1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2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4" dur="5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7" dur="50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5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1" fill="hold">
                          <p:stCondLst>
                            <p:cond delay="indefinite"/>
                          </p:stCondLst>
                          <p:childTnLst>
                            <p:par>
                              <p:cTn id="5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3" presetID="2" presetClass="entr" presetSubtype="8" fill="hold" grpId="0" nodeType="click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55" dur="1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56" dur="1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7" presetID="2" presetClass="exit" presetSubtype="2" decel="40000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anim calcmode="lin" valueType="num">
                                          <p:cBhvr additive="base">
                                            <p:cTn id="58" dur="1100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1+ppt_w/2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9" dur="1100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</p:tavLst>
                                        </p:anim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1099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1" fill="hold">
                          <p:stCondLst>
                            <p:cond delay="indefinite"/>
                          </p:stCondLst>
                          <p:childTnLst>
                            <p:par>
                              <p:cTn id="6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3" presetID="2" presetClass="entr" presetSubtype="8" fill="hold" nodeType="clickEffect" p14:presetBounceEnd="26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26000">
                                          <p:cBhvr additive="base">
                                            <p:cTn id="65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26000">
                                          <p:cBhvr additive="base">
                                            <p:cTn id="66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7" presetID="2" presetClass="exit" presetSubtype="2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 calcmode="lin" valueType="num">
                                          <p:cBhvr additive="base">
                                            <p:cTn id="68" dur="900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1+ppt_w/2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9" dur="900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</p:tavLst>
                                        </p:anim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899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1" fill="hold">
                          <p:stCondLst>
                            <p:cond delay="indefinite"/>
                          </p:stCondLst>
                          <p:childTnLst>
                            <p:par>
                              <p:cTn id="7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3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3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5" dur="1000"/>
                                            <p:tgtEl>
                                              <p:spTgt spid="143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 animBg="1"/>
          <p:bldP spid="16" grpId="1" animBg="1"/>
          <p:bldP spid="17" grpId="0" animBg="1"/>
          <p:bldP spid="21" grpId="0" animBg="1"/>
          <p:bldP spid="21" grpId="1" animBg="1"/>
          <p:bldP spid="22" grpId="0" animBg="1"/>
          <p:bldP spid="22" grpId="1" animBg="1"/>
          <p:bldP spid="26" grpId="0" animBg="1"/>
          <p:bldP spid="34" grpId="0" animBg="1"/>
          <p:bldP spid="37" grpId="0" animBg="1"/>
          <p:bldP spid="54" grpId="0" animBg="1"/>
          <p:bldP spid="56" grpId="0" animBg="1"/>
          <p:bldP spid="57" grpId="0" animBg="1"/>
          <p:bldP spid="58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500"/>
                                            <p:tgtEl>
                                              <p:spTgt spid="2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0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3" dur="500"/>
                                            <p:tgtEl>
                                              <p:spTgt spid="2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4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6" dur="5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7" fill="hold">
                          <p:stCondLst>
                            <p:cond delay="indefinite"/>
                          </p:stCondLst>
                          <p:childTnLst>
                            <p:par>
                              <p:cTn id="18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9" presetID="1" presetClass="exit" presetSubtype="0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1" presetID="1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3" presetID="1" presetClass="exit" presetSubtype="0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  <p:par>
                                    <p:cTn id="2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7" dur="500"/>
                                            <p:tgtEl>
                                              <p:spTgt spid="5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500"/>
                                            <p:tgtEl>
                                              <p:spTgt spid="3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1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3" dur="500"/>
                                            <p:tgtEl>
                                              <p:spTgt spid="5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4" fill="hold">
                          <p:stCondLst>
                            <p:cond delay="indefinite"/>
                          </p:stCondLst>
                          <p:childTnLst>
                            <p:par>
                              <p:cTn id="35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6" presetID="10" presetClass="entr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8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9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1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2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4" dur="500"/>
                                            <p:tgtEl>
                                              <p:spTgt spid="3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47" dur="500"/>
                                            <p:tgtEl>
                                              <p:spTgt spid="5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8" presetID="10" presetClass="entr" presetSubtype="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50" dur="500"/>
                                            <p:tgtEl>
                                              <p:spTgt spid="5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1" fill="hold">
                          <p:stCondLst>
                            <p:cond delay="indefinite"/>
                          </p:stCondLst>
                          <p:childTnLst>
                            <p:par>
                              <p:cTn id="5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3" presetID="2" presetClass="entr" presetSubtype="8" fill="hold" grpId="0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55" dur="1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6" dur="10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7" presetID="2" presetClass="exit" presetSubtype="2" decel="40000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anim calcmode="lin" valueType="num">
                                          <p:cBhvr additive="base">
                                            <p:cTn id="58" dur="1100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1+ppt_w/2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59" dur="1100"/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</p:tavLst>
                                        </p:anim>
                                        <p:set>
                                          <p:cBhvr>
                                            <p:cTn id="60" dur="1" fill="hold">
                                              <p:stCondLst>
                                                <p:cond delay="1099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61" fill="hold">
                          <p:stCondLst>
                            <p:cond delay="indefinite"/>
                          </p:stCondLst>
                          <p:childTnLst>
                            <p:par>
                              <p:cTn id="6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63" presetID="2" presetClass="entr" presetSubtype="8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65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6" dur="1000" fill="hold"/>
                                            <p:tgtEl>
                                              <p:spTgt spid="4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7" presetID="2" presetClass="exit" presetSubtype="2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 calcmode="lin" valueType="num">
                                          <p:cBhvr additive="base">
                                            <p:cTn id="68" dur="900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1+ppt_w/2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69" dur="900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ppt_y"/>
                                              </p:val>
                                            </p:tav>
                                          </p:tavLst>
                                        </p:anim>
                                        <p:set>
                                          <p:cBhvr>
                                            <p:cTn id="70" dur="1" fill="hold">
                                              <p:stCondLst>
                                                <p:cond delay="899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hidden"/>
                                          </p:to>
                                        </p:se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71" fill="hold">
                          <p:stCondLst>
                            <p:cond delay="indefinite"/>
                          </p:stCondLst>
                          <p:childTnLst>
                            <p:par>
                              <p:cTn id="72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73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7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3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5" dur="1000"/>
                                            <p:tgtEl>
                                              <p:spTgt spid="1434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 animBg="1"/>
          <p:bldP spid="16" grpId="1" animBg="1"/>
          <p:bldP spid="17" grpId="0" animBg="1"/>
          <p:bldP spid="21" grpId="0" animBg="1"/>
          <p:bldP spid="21" grpId="1" animBg="1"/>
          <p:bldP spid="22" grpId="0" animBg="1"/>
          <p:bldP spid="22" grpId="1" animBg="1"/>
          <p:bldP spid="26" grpId="0" animBg="1"/>
          <p:bldP spid="34" grpId="0" animBg="1"/>
          <p:bldP spid="37" grpId="0" animBg="1"/>
          <p:bldP spid="54" grpId="0" animBg="1"/>
          <p:bldP spid="56" grpId="0" animBg="1"/>
          <p:bldP spid="57" grpId="0" animBg="1"/>
          <p:bldP spid="58" grpId="0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Idea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198563"/>
            <a:ext cx="8356600" cy="2230437"/>
          </a:xfrm>
        </p:spPr>
        <p:txBody>
          <a:bodyPr>
            <a:normAutofit/>
          </a:bodyPr>
          <a:lstStyle/>
          <a:p>
            <a:r>
              <a:rPr lang="de-DE" sz="2000" b="1" smtClean="0"/>
              <a:t>Instrumentation &amp; Monitoring Description Model (IDM)</a:t>
            </a:r>
            <a:br>
              <a:rPr lang="de-DE" sz="2000" b="1" smtClean="0"/>
            </a:br>
            <a:r>
              <a:rPr lang="de-DE" sz="2000" b="1" smtClean="0">
                <a:sym typeface="Wingdings" panose="05000000000000000000" pitchFamily="2" charset="2"/>
              </a:rPr>
              <a:t></a:t>
            </a:r>
            <a:r>
              <a:rPr lang="de-DE" sz="2000" b="1" smtClean="0"/>
              <a:t> </a:t>
            </a:r>
            <a:r>
              <a:rPr lang="de-DE" sz="2000" smtClean="0"/>
              <a:t>Independent from specific: </a:t>
            </a:r>
          </a:p>
          <a:p>
            <a:pPr lvl="1"/>
            <a:r>
              <a:rPr lang="de-DE" sz="1800" b="1" smtClean="0"/>
              <a:t>instrumentation and monitoring (IaM) tools</a:t>
            </a:r>
          </a:p>
          <a:p>
            <a:pPr lvl="1"/>
            <a:r>
              <a:rPr lang="de-DE" sz="1800" b="1" smtClean="0"/>
              <a:t>system under tests</a:t>
            </a:r>
          </a:p>
          <a:p>
            <a:pPr lvl="1"/>
            <a:r>
              <a:rPr lang="de-DE" sz="1800" b="1" smtClean="0"/>
              <a:t>programming languages </a:t>
            </a:r>
            <a:br>
              <a:rPr lang="de-DE" sz="1800" b="1" smtClean="0"/>
            </a:br>
            <a:r>
              <a:rPr lang="de-DE" sz="1600" smtClean="0"/>
              <a:t>(within the domain of modern-day, managed languages, e.g. Java, .NET, etc.)</a:t>
            </a:r>
            <a:endParaRPr lang="de-DE" sz="16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647492"/>
            <a:ext cx="1584176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smtClean="0"/>
              <a:t>&lt;&lt;meta-model&gt;&gt;</a:t>
            </a:r>
          </a:p>
          <a:p>
            <a:pPr algn="ctr"/>
            <a:r>
              <a:rPr lang="de-DE" sz="1400" b="1" smtClean="0"/>
              <a:t>IDM</a:t>
            </a:r>
            <a:endParaRPr lang="de-DE" sz="1400" b="1"/>
          </a:p>
        </p:txBody>
      </p:sp>
      <p:sp>
        <p:nvSpPr>
          <p:cNvPr id="6" name="Rectangle 5"/>
          <p:cNvSpPr/>
          <p:nvPr/>
        </p:nvSpPr>
        <p:spPr>
          <a:xfrm>
            <a:off x="1547664" y="4871628"/>
            <a:ext cx="1584176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smtClean="0"/>
              <a:t>&lt;&lt;model&gt;&gt;</a:t>
            </a:r>
          </a:p>
          <a:p>
            <a:pPr algn="ctr"/>
            <a:r>
              <a:rPr lang="de-DE" sz="1400" b="1" smtClean="0"/>
              <a:t>IDM Instance</a:t>
            </a:r>
            <a:endParaRPr lang="de-DE" sz="1400" b="1"/>
          </a:p>
        </p:txBody>
      </p:sp>
      <p:grpSp>
        <p:nvGrpSpPr>
          <p:cNvPr id="13" name="Group 12"/>
          <p:cNvGrpSpPr/>
          <p:nvPr/>
        </p:nvGrpSpPr>
        <p:grpSpPr>
          <a:xfrm>
            <a:off x="5436096" y="3573016"/>
            <a:ext cx="1656184" cy="720080"/>
            <a:chOff x="4211960" y="3789040"/>
            <a:chExt cx="1656184" cy="720080"/>
          </a:xfrm>
        </p:grpSpPr>
        <p:sp>
          <p:nvSpPr>
            <p:cNvPr id="8" name="Rectangle 7"/>
            <p:cNvSpPr/>
            <p:nvPr/>
          </p:nvSpPr>
          <p:spPr>
            <a:xfrm>
              <a:off x="4283968" y="3789040"/>
              <a:ext cx="1584176" cy="6480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400" b="1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211960" y="3861048"/>
              <a:ext cx="1584176" cy="64807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400" b="1" smtClean="0"/>
                <a:t>Instrumentation Engines</a:t>
              </a:r>
              <a:endParaRPr lang="de-DE" sz="1400" b="1"/>
            </a:p>
          </p:txBody>
        </p:sp>
      </p:grpSp>
      <p:sp>
        <p:nvSpPr>
          <p:cNvPr id="9" name="Rectangle 8"/>
          <p:cNvSpPr/>
          <p:nvPr/>
        </p:nvSpPr>
        <p:spPr>
          <a:xfrm>
            <a:off x="5436096" y="4865985"/>
            <a:ext cx="1584176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b="1" smtClean="0"/>
              <a:t>System under Test</a:t>
            </a:r>
            <a:endParaRPr lang="de-DE" sz="1400" b="1"/>
          </a:p>
        </p:txBody>
      </p:sp>
      <p:grpSp>
        <p:nvGrpSpPr>
          <p:cNvPr id="12" name="Group 11"/>
          <p:cNvGrpSpPr/>
          <p:nvPr/>
        </p:nvGrpSpPr>
        <p:grpSpPr>
          <a:xfrm>
            <a:off x="3419872" y="5588742"/>
            <a:ext cx="1656184" cy="537939"/>
            <a:chOff x="6876256" y="5229200"/>
            <a:chExt cx="1656184" cy="537939"/>
          </a:xfrm>
        </p:grpSpPr>
        <p:sp>
          <p:nvSpPr>
            <p:cNvPr id="10" name="Rectangle 9"/>
            <p:cNvSpPr/>
            <p:nvPr/>
          </p:nvSpPr>
          <p:spPr>
            <a:xfrm>
              <a:off x="6948264" y="5229200"/>
              <a:ext cx="1584176" cy="4659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400" b="1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876256" y="5301208"/>
              <a:ext cx="1584176" cy="4659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400" b="1" smtClean="0"/>
                <a:t>Generic Concepts</a:t>
              </a:r>
              <a:endParaRPr lang="de-DE" sz="1400" b="1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1362120" y="4295564"/>
            <a:ext cx="977632" cy="576064"/>
            <a:chOff x="1362120" y="4449105"/>
            <a:chExt cx="977632" cy="576064"/>
          </a:xfrm>
        </p:grpSpPr>
        <p:cxnSp>
          <p:nvCxnSpPr>
            <p:cNvPr id="20" name="Elbow Connector 14"/>
            <p:cNvCxnSpPr>
              <a:stCxn id="6" idx="0"/>
              <a:endCxn id="5" idx="2"/>
            </p:cNvCxnSpPr>
            <p:nvPr/>
          </p:nvCxnSpPr>
          <p:spPr>
            <a:xfrm flipV="1">
              <a:off x="2339752" y="4449105"/>
              <a:ext cx="0" cy="576064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1362120" y="4648929"/>
              <a:ext cx="97013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/>
                <a:t>i</a:t>
              </a:r>
              <a:r>
                <a:rPr lang="de-DE" sz="1200" smtClean="0"/>
                <a:t>nstance of </a:t>
              </a:r>
              <a:endParaRPr lang="de-DE" sz="120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131840" y="3694529"/>
            <a:ext cx="2304256" cy="276999"/>
            <a:chOff x="3131840" y="3848070"/>
            <a:chExt cx="2304256" cy="276999"/>
          </a:xfrm>
        </p:grpSpPr>
        <p:cxnSp>
          <p:nvCxnSpPr>
            <p:cNvPr id="15" name="Elbow Connector 14"/>
            <p:cNvCxnSpPr>
              <a:stCxn id="7" idx="1"/>
              <a:endCxn id="5" idx="3"/>
            </p:cNvCxnSpPr>
            <p:nvPr/>
          </p:nvCxnSpPr>
          <p:spPr>
            <a:xfrm flipH="1">
              <a:off x="3131840" y="4122601"/>
              <a:ext cx="2304256" cy="246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3799826" y="3848070"/>
              <a:ext cx="82426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smtClean="0"/>
                <a:t>interprets</a:t>
              </a:r>
              <a:endParaRPr lang="de-DE" sz="120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131840" y="4293096"/>
            <a:ext cx="2304256" cy="585589"/>
            <a:chOff x="3131840" y="4446637"/>
            <a:chExt cx="2304256" cy="585589"/>
          </a:xfrm>
        </p:grpSpPr>
        <p:cxnSp>
          <p:nvCxnSpPr>
            <p:cNvPr id="16" name="Elbow Connector 14"/>
            <p:cNvCxnSpPr/>
            <p:nvPr/>
          </p:nvCxnSpPr>
          <p:spPr>
            <a:xfrm flipH="1">
              <a:off x="3131840" y="4446637"/>
              <a:ext cx="2304256" cy="585589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3491880" y="4446637"/>
              <a:ext cx="88357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smtClean="0"/>
                <a:t>processes</a:t>
              </a:r>
              <a:endParaRPr lang="de-DE" sz="120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131840" y="4918665"/>
            <a:ext cx="2304256" cy="276999"/>
            <a:chOff x="3131840" y="5072206"/>
            <a:chExt cx="2304256" cy="276999"/>
          </a:xfrm>
        </p:grpSpPr>
        <p:cxnSp>
          <p:nvCxnSpPr>
            <p:cNvPr id="23" name="Elbow Connector 14"/>
            <p:cNvCxnSpPr>
              <a:stCxn id="6" idx="3"/>
              <a:endCxn id="9" idx="1"/>
            </p:cNvCxnSpPr>
            <p:nvPr/>
          </p:nvCxnSpPr>
          <p:spPr>
            <a:xfrm flipV="1">
              <a:off x="3131840" y="5343562"/>
              <a:ext cx="2304256" cy="5643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3770172" y="5072206"/>
              <a:ext cx="9092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smtClean="0"/>
                <a:t>references</a:t>
              </a:r>
              <a:endParaRPr lang="de-DE" sz="120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228184" y="4293096"/>
            <a:ext cx="978153" cy="572889"/>
            <a:chOff x="6228184" y="4446637"/>
            <a:chExt cx="978153" cy="572889"/>
          </a:xfrm>
        </p:grpSpPr>
        <p:cxnSp>
          <p:nvCxnSpPr>
            <p:cNvPr id="26" name="Elbow Connector 14"/>
            <p:cNvCxnSpPr>
              <a:stCxn id="7" idx="2"/>
              <a:endCxn id="9" idx="0"/>
            </p:cNvCxnSpPr>
            <p:nvPr/>
          </p:nvCxnSpPr>
          <p:spPr>
            <a:xfrm>
              <a:off x="6228184" y="4446637"/>
              <a:ext cx="0" cy="572889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6228184" y="4585136"/>
              <a:ext cx="9781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smtClean="0"/>
                <a:t>instruments</a:t>
              </a:r>
              <a:endParaRPr lang="de-DE" sz="120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339752" y="5519700"/>
            <a:ext cx="1080120" cy="374016"/>
            <a:chOff x="2339752" y="5673241"/>
            <a:chExt cx="1080120" cy="374016"/>
          </a:xfrm>
        </p:grpSpPr>
        <p:cxnSp>
          <p:nvCxnSpPr>
            <p:cNvPr id="34" name="Elbow Connector 14"/>
            <p:cNvCxnSpPr>
              <a:stCxn id="6" idx="2"/>
              <a:endCxn id="11" idx="1"/>
            </p:cNvCxnSpPr>
            <p:nvPr/>
          </p:nvCxnSpPr>
          <p:spPr>
            <a:xfrm rot="16200000" flipH="1">
              <a:off x="2692804" y="5320189"/>
              <a:ext cx="374016" cy="1080120"/>
            </a:xfrm>
            <a:prstGeom prst="bentConnector2">
              <a:avLst/>
            </a:prstGeom>
            <a:ln>
              <a:prstDash val="sysDash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2339752" y="5770258"/>
              <a:ext cx="9092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smtClean="0"/>
                <a:t>references</a:t>
              </a:r>
              <a:endParaRPr lang="de-DE" sz="120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076057" y="5507707"/>
            <a:ext cx="2452484" cy="646331"/>
            <a:chOff x="5076057" y="5661248"/>
            <a:chExt cx="2452484" cy="646331"/>
          </a:xfrm>
        </p:grpSpPr>
        <p:cxnSp>
          <p:nvCxnSpPr>
            <p:cNvPr id="37" name="Elbow Connector 14"/>
            <p:cNvCxnSpPr>
              <a:stCxn id="9" idx="2"/>
              <a:endCxn id="10" idx="3"/>
            </p:cNvCxnSpPr>
            <p:nvPr/>
          </p:nvCxnSpPr>
          <p:spPr>
            <a:xfrm rot="5400000">
              <a:off x="5498295" y="5245359"/>
              <a:ext cx="307651" cy="1152128"/>
            </a:xfrm>
            <a:prstGeom prst="bentConnector2">
              <a:avLst/>
            </a:prstGeom>
            <a:ln>
              <a:prstDash val="sysDash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6228185" y="5661248"/>
              <a:ext cx="130035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/>
                <a:t>c</a:t>
              </a:r>
              <a:r>
                <a:rPr lang="de-DE" sz="1200" smtClean="0"/>
                <a:t>ontains</a:t>
              </a:r>
            </a:p>
            <a:p>
              <a:r>
                <a:rPr lang="de-DE" sz="1200"/>
                <a:t>i</a:t>
              </a:r>
              <a:r>
                <a:rPr lang="de-DE" sz="1200" smtClean="0"/>
                <a:t>mplementations</a:t>
              </a:r>
            </a:p>
            <a:p>
              <a:r>
                <a:rPr lang="de-DE" sz="1200" smtClean="0"/>
                <a:t>of</a:t>
              </a:r>
              <a:endParaRPr lang="de-DE" sz="1200"/>
            </a:p>
          </p:txBody>
        </p:sp>
      </p:grpSp>
    </p:spTree>
    <p:extLst>
      <p:ext uri="{BB962C8B-B14F-4D97-AF65-F5344CB8AC3E}">
        <p14:creationId xmlns:p14="http://schemas.microsoft.com/office/powerpoint/2010/main" val="1696981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5" grpId="0" animBg="1"/>
      <p:bldP spid="6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Design of IDM</a:t>
            </a: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132856"/>
            <a:ext cx="6454937" cy="3774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3926309" y="2492896"/>
            <a:ext cx="1411588" cy="1120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tangle 6"/>
          <p:cNvSpPr/>
          <p:nvPr/>
        </p:nvSpPr>
        <p:spPr>
          <a:xfrm>
            <a:off x="3926309" y="4180612"/>
            <a:ext cx="1952063" cy="976580"/>
          </a:xfrm>
          <a:custGeom>
            <a:avLst/>
            <a:gdLst>
              <a:gd name="connsiteX0" fmla="*/ 0 w 1411588"/>
              <a:gd name="connsiteY0" fmla="*/ 0 h 976580"/>
              <a:gd name="connsiteX1" fmla="*/ 1411588 w 1411588"/>
              <a:gd name="connsiteY1" fmla="*/ 0 h 976580"/>
              <a:gd name="connsiteX2" fmla="*/ 1411588 w 1411588"/>
              <a:gd name="connsiteY2" fmla="*/ 976580 h 976580"/>
              <a:gd name="connsiteX3" fmla="*/ 0 w 1411588"/>
              <a:gd name="connsiteY3" fmla="*/ 976580 h 976580"/>
              <a:gd name="connsiteX4" fmla="*/ 0 w 1411588"/>
              <a:gd name="connsiteY4" fmla="*/ 0 h 976580"/>
              <a:gd name="connsiteX0" fmla="*/ 0 w 1411588"/>
              <a:gd name="connsiteY0" fmla="*/ 0 h 976580"/>
              <a:gd name="connsiteX1" fmla="*/ 1411588 w 1411588"/>
              <a:gd name="connsiteY1" fmla="*/ 0 h 976580"/>
              <a:gd name="connsiteX2" fmla="*/ 1410072 w 1411588"/>
              <a:gd name="connsiteY2" fmla="*/ 446157 h 976580"/>
              <a:gd name="connsiteX3" fmla="*/ 1411588 w 1411588"/>
              <a:gd name="connsiteY3" fmla="*/ 976580 h 976580"/>
              <a:gd name="connsiteX4" fmla="*/ 0 w 1411588"/>
              <a:gd name="connsiteY4" fmla="*/ 976580 h 976580"/>
              <a:gd name="connsiteX5" fmla="*/ 0 w 1411588"/>
              <a:gd name="connsiteY5" fmla="*/ 0 h 976580"/>
              <a:gd name="connsiteX0" fmla="*/ 0 w 1924422"/>
              <a:gd name="connsiteY0" fmla="*/ 0 h 976580"/>
              <a:gd name="connsiteX1" fmla="*/ 1411588 w 1924422"/>
              <a:gd name="connsiteY1" fmla="*/ 0 h 976580"/>
              <a:gd name="connsiteX2" fmla="*/ 1924422 w 1924422"/>
              <a:gd name="connsiteY2" fmla="*/ 405676 h 976580"/>
              <a:gd name="connsiteX3" fmla="*/ 1410072 w 1924422"/>
              <a:gd name="connsiteY3" fmla="*/ 446157 h 976580"/>
              <a:gd name="connsiteX4" fmla="*/ 1411588 w 1924422"/>
              <a:gd name="connsiteY4" fmla="*/ 976580 h 976580"/>
              <a:gd name="connsiteX5" fmla="*/ 0 w 1924422"/>
              <a:gd name="connsiteY5" fmla="*/ 976580 h 976580"/>
              <a:gd name="connsiteX6" fmla="*/ 0 w 1924422"/>
              <a:gd name="connsiteY6" fmla="*/ 0 h 976580"/>
              <a:gd name="connsiteX0" fmla="*/ 0 w 1952063"/>
              <a:gd name="connsiteY0" fmla="*/ 0 h 976580"/>
              <a:gd name="connsiteX1" fmla="*/ 1411588 w 1952063"/>
              <a:gd name="connsiteY1" fmla="*/ 0 h 976580"/>
              <a:gd name="connsiteX2" fmla="*/ 1883941 w 1952063"/>
              <a:gd name="connsiteY2" fmla="*/ 43726 h 976580"/>
              <a:gd name="connsiteX3" fmla="*/ 1924422 w 1952063"/>
              <a:gd name="connsiteY3" fmla="*/ 405676 h 976580"/>
              <a:gd name="connsiteX4" fmla="*/ 1410072 w 1952063"/>
              <a:gd name="connsiteY4" fmla="*/ 446157 h 976580"/>
              <a:gd name="connsiteX5" fmla="*/ 1411588 w 1952063"/>
              <a:gd name="connsiteY5" fmla="*/ 976580 h 976580"/>
              <a:gd name="connsiteX6" fmla="*/ 0 w 1952063"/>
              <a:gd name="connsiteY6" fmla="*/ 976580 h 976580"/>
              <a:gd name="connsiteX7" fmla="*/ 0 w 1952063"/>
              <a:gd name="connsiteY7" fmla="*/ 0 h 976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52063" h="976580">
                <a:moveTo>
                  <a:pt x="0" y="0"/>
                </a:moveTo>
                <a:lnTo>
                  <a:pt x="1411588" y="0"/>
                </a:lnTo>
                <a:cubicBezTo>
                  <a:pt x="1686287" y="19194"/>
                  <a:pt x="1798469" y="-23887"/>
                  <a:pt x="1883941" y="43726"/>
                </a:cubicBezTo>
                <a:cubicBezTo>
                  <a:pt x="1969413" y="111339"/>
                  <a:pt x="1964110" y="350510"/>
                  <a:pt x="1924422" y="405676"/>
                </a:cubicBezTo>
                <a:cubicBezTo>
                  <a:pt x="1884735" y="460842"/>
                  <a:pt x="1409423" y="353784"/>
                  <a:pt x="1410072" y="446157"/>
                </a:cubicBezTo>
                <a:cubicBezTo>
                  <a:pt x="1410577" y="622965"/>
                  <a:pt x="1411083" y="799772"/>
                  <a:pt x="1411588" y="976580"/>
                </a:cubicBezTo>
                <a:lnTo>
                  <a:pt x="0" y="97658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tangle 10"/>
          <p:cNvSpPr/>
          <p:nvPr/>
        </p:nvSpPr>
        <p:spPr>
          <a:xfrm>
            <a:off x="1835696" y="3102871"/>
            <a:ext cx="2097408" cy="12574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tangle 11"/>
          <p:cNvSpPr/>
          <p:nvPr/>
        </p:nvSpPr>
        <p:spPr>
          <a:xfrm>
            <a:off x="4355976" y="5157192"/>
            <a:ext cx="4909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tangle 12"/>
          <p:cNvSpPr/>
          <p:nvPr/>
        </p:nvSpPr>
        <p:spPr>
          <a:xfrm>
            <a:off x="2051720" y="4108025"/>
            <a:ext cx="864096" cy="5918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tangle 13"/>
          <p:cNvSpPr/>
          <p:nvPr/>
        </p:nvSpPr>
        <p:spPr>
          <a:xfrm>
            <a:off x="4200055" y="1907306"/>
            <a:ext cx="864096" cy="5918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tangle 14"/>
          <p:cNvSpPr/>
          <p:nvPr/>
        </p:nvSpPr>
        <p:spPr>
          <a:xfrm>
            <a:off x="1773416" y="4668902"/>
            <a:ext cx="2160240" cy="5918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tangle 15"/>
          <p:cNvSpPr/>
          <p:nvPr/>
        </p:nvSpPr>
        <p:spPr>
          <a:xfrm>
            <a:off x="5334722" y="4668902"/>
            <a:ext cx="2160241" cy="5918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tangle 16"/>
          <p:cNvSpPr/>
          <p:nvPr/>
        </p:nvSpPr>
        <p:spPr>
          <a:xfrm>
            <a:off x="1773416" y="2372529"/>
            <a:ext cx="2160240" cy="768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Rectangle 17"/>
          <p:cNvSpPr/>
          <p:nvPr/>
        </p:nvSpPr>
        <p:spPr>
          <a:xfrm>
            <a:off x="5337659" y="2372529"/>
            <a:ext cx="2160241" cy="768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tangle 18"/>
          <p:cNvSpPr/>
          <p:nvPr/>
        </p:nvSpPr>
        <p:spPr>
          <a:xfrm>
            <a:off x="5337658" y="3512547"/>
            <a:ext cx="2252327" cy="7684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tangle 19"/>
          <p:cNvSpPr/>
          <p:nvPr/>
        </p:nvSpPr>
        <p:spPr>
          <a:xfrm>
            <a:off x="1587699" y="3731606"/>
            <a:ext cx="864096" cy="2680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623988" y="3896767"/>
            <a:ext cx="2299940" cy="0"/>
          </a:xfrm>
          <a:prstGeom prst="line">
            <a:avLst/>
          </a:prstGeom>
          <a:ln w="25400" cap="rnd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587699" y="5478249"/>
            <a:ext cx="6054862" cy="5918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tangle 21"/>
          <p:cNvSpPr/>
          <p:nvPr/>
        </p:nvSpPr>
        <p:spPr>
          <a:xfrm>
            <a:off x="864593" y="2134204"/>
            <a:ext cx="759395" cy="3405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ounded Rectangular Callout 26"/>
          <p:cNvSpPr/>
          <p:nvPr/>
        </p:nvSpPr>
        <p:spPr>
          <a:xfrm>
            <a:off x="2915816" y="5301208"/>
            <a:ext cx="1584176" cy="378407"/>
          </a:xfrm>
          <a:prstGeom prst="wedgeRoundRectCallout">
            <a:avLst>
              <a:gd name="adj1" fmla="val -47876"/>
              <a:gd name="adj2" fmla="val -10473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smtClean="0"/>
              <a:t>Abstraction</a:t>
            </a:r>
            <a:endParaRPr lang="de-DE" sz="1600" b="1"/>
          </a:p>
        </p:txBody>
      </p:sp>
      <p:sp>
        <p:nvSpPr>
          <p:cNvPr id="28" name="Rounded Rectangular Callout 27"/>
          <p:cNvSpPr/>
          <p:nvPr/>
        </p:nvSpPr>
        <p:spPr>
          <a:xfrm>
            <a:off x="172383" y="5858905"/>
            <a:ext cx="1584176" cy="378407"/>
          </a:xfrm>
          <a:prstGeom prst="wedgeRoundRectCallout">
            <a:avLst>
              <a:gd name="adj1" fmla="val 47941"/>
              <a:gd name="adj2" fmla="val -93814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smtClean="0"/>
              <a:t>Orthogonality</a:t>
            </a:r>
            <a:endParaRPr lang="de-DE" sz="1600" b="1"/>
          </a:p>
        </p:txBody>
      </p:sp>
      <p:sp>
        <p:nvSpPr>
          <p:cNvPr id="29" name="Rounded Rectangular Callout 28"/>
          <p:cNvSpPr/>
          <p:nvPr/>
        </p:nvSpPr>
        <p:spPr>
          <a:xfrm>
            <a:off x="2627784" y="4221088"/>
            <a:ext cx="1728192" cy="378407"/>
          </a:xfrm>
          <a:prstGeom prst="wedgeRoundRectCallout">
            <a:avLst>
              <a:gd name="adj1" fmla="val -46214"/>
              <a:gd name="adj2" fmla="val -8465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smtClean="0"/>
              <a:t>Composability</a:t>
            </a:r>
            <a:endParaRPr lang="de-DE" sz="1600" b="1"/>
          </a:p>
        </p:txBody>
      </p:sp>
      <p:grpSp>
        <p:nvGrpSpPr>
          <p:cNvPr id="30" name="Group 29"/>
          <p:cNvGrpSpPr/>
          <p:nvPr/>
        </p:nvGrpSpPr>
        <p:grpSpPr>
          <a:xfrm>
            <a:off x="6031823" y="3619807"/>
            <a:ext cx="1728192" cy="504056"/>
            <a:chOff x="6031823" y="3619807"/>
            <a:chExt cx="1728192" cy="504056"/>
          </a:xfrm>
        </p:grpSpPr>
        <p:sp>
          <p:nvSpPr>
            <p:cNvPr id="31" name="Rounded Rectangular Callout 30"/>
            <p:cNvSpPr/>
            <p:nvPr/>
          </p:nvSpPr>
          <p:spPr>
            <a:xfrm>
              <a:off x="6284493" y="3673151"/>
              <a:ext cx="1392323" cy="397368"/>
            </a:xfrm>
            <a:prstGeom prst="wedgeRoundRectCallout">
              <a:avLst>
                <a:gd name="adj1" fmla="val 44911"/>
                <a:gd name="adj2" fmla="val -221804"/>
                <a:gd name="adj3" fmla="val 16667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600" b="1"/>
            </a:p>
          </p:txBody>
        </p:sp>
        <p:sp>
          <p:nvSpPr>
            <p:cNvPr id="32" name="Rounded Rectangular Callout 31"/>
            <p:cNvSpPr/>
            <p:nvPr/>
          </p:nvSpPr>
          <p:spPr>
            <a:xfrm>
              <a:off x="6031823" y="3619807"/>
              <a:ext cx="1728192" cy="504056"/>
            </a:xfrm>
            <a:prstGeom prst="wedgeRoundRectCallout">
              <a:avLst>
                <a:gd name="adj1" fmla="val 40282"/>
                <a:gd name="adj2" fmla="val 166271"/>
                <a:gd name="adj3" fmla="val 16667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600" b="1" smtClean="0"/>
                <a:t>Focus on Performance</a:t>
              </a:r>
              <a:endParaRPr lang="de-DE" sz="1600" b="1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427958" y="3952512"/>
            <a:ext cx="1512619" cy="2068776"/>
            <a:chOff x="7427958" y="3952512"/>
            <a:chExt cx="1512619" cy="2068776"/>
          </a:xfrm>
        </p:grpSpPr>
        <p:sp>
          <p:nvSpPr>
            <p:cNvPr id="34" name="Rectangle 33"/>
            <p:cNvSpPr/>
            <p:nvPr/>
          </p:nvSpPr>
          <p:spPr>
            <a:xfrm>
              <a:off x="7902871" y="3952512"/>
              <a:ext cx="1033895" cy="47519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Response Time</a:t>
              </a:r>
              <a:endParaRPr lang="de-DE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902870" y="4479936"/>
              <a:ext cx="1033895" cy="47519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Memory Footprint</a:t>
              </a:r>
              <a:endParaRPr lang="de-DE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906682" y="5012858"/>
              <a:ext cx="1033895" cy="47519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CPU Time</a:t>
              </a:r>
              <a:endParaRPr lang="de-DE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7906682" y="5546098"/>
              <a:ext cx="1033895" cy="47519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…</a:t>
              </a:r>
              <a:endParaRPr lang="de-DE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Isosceles Triangle 37"/>
            <p:cNvSpPr/>
            <p:nvPr/>
          </p:nvSpPr>
          <p:spPr>
            <a:xfrm rot="16200000">
              <a:off x="7414548" y="4831040"/>
              <a:ext cx="216024" cy="189203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9" name="Elbow Connector 38"/>
            <p:cNvCxnSpPr>
              <a:stCxn id="38" idx="3"/>
              <a:endCxn id="34" idx="1"/>
            </p:cNvCxnSpPr>
            <p:nvPr/>
          </p:nvCxnSpPr>
          <p:spPr>
            <a:xfrm flipV="1">
              <a:off x="7617162" y="4190107"/>
              <a:ext cx="285709" cy="735535"/>
            </a:xfrm>
            <a:prstGeom prst="bentConnector3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Elbow Connector 39"/>
            <p:cNvCxnSpPr>
              <a:stCxn id="35" idx="1"/>
              <a:endCxn id="38" idx="3"/>
            </p:cNvCxnSpPr>
            <p:nvPr/>
          </p:nvCxnSpPr>
          <p:spPr>
            <a:xfrm rot="10800000" flipV="1">
              <a:off x="7617162" y="4717530"/>
              <a:ext cx="285708" cy="208111"/>
            </a:xfrm>
            <a:prstGeom prst="bentConnector3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>
              <a:stCxn id="36" idx="1"/>
              <a:endCxn id="38" idx="3"/>
            </p:cNvCxnSpPr>
            <p:nvPr/>
          </p:nvCxnSpPr>
          <p:spPr>
            <a:xfrm rot="10800000">
              <a:off x="7617162" y="4925643"/>
              <a:ext cx="289520" cy="324811"/>
            </a:xfrm>
            <a:prstGeom prst="bentConnector3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Elbow Connector 41"/>
            <p:cNvCxnSpPr>
              <a:stCxn id="37" idx="1"/>
              <a:endCxn id="38" idx="3"/>
            </p:cNvCxnSpPr>
            <p:nvPr/>
          </p:nvCxnSpPr>
          <p:spPr>
            <a:xfrm rot="10800000">
              <a:off x="7617162" y="4925643"/>
              <a:ext cx="289520" cy="858051"/>
            </a:xfrm>
            <a:prstGeom prst="bentConnector3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7427958" y="2034305"/>
            <a:ext cx="1516430" cy="1535536"/>
            <a:chOff x="7427958" y="2034305"/>
            <a:chExt cx="1516430" cy="1535536"/>
          </a:xfrm>
        </p:grpSpPr>
        <p:sp>
          <p:nvSpPr>
            <p:cNvPr id="44" name="Rectangle 43"/>
            <p:cNvSpPr/>
            <p:nvPr/>
          </p:nvSpPr>
          <p:spPr>
            <a:xfrm>
              <a:off x="7906682" y="2034305"/>
              <a:ext cx="1033895" cy="47519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CPU Utilization</a:t>
              </a:r>
              <a:endParaRPr lang="de-DE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906681" y="2561729"/>
              <a:ext cx="1033895" cy="47519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Network Utilization</a:t>
              </a:r>
              <a:endParaRPr lang="de-DE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7910493" y="3094651"/>
              <a:ext cx="1033895" cy="47519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e-DE" sz="12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Memory Usage</a:t>
              </a:r>
              <a:endParaRPr lang="de-DE" sz="12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Isosceles Triangle 46"/>
            <p:cNvSpPr/>
            <p:nvPr/>
          </p:nvSpPr>
          <p:spPr>
            <a:xfrm rot="16200000">
              <a:off x="7414548" y="2707897"/>
              <a:ext cx="216024" cy="189203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48" name="Elbow Connector 47"/>
            <p:cNvCxnSpPr>
              <a:stCxn id="47" idx="3"/>
              <a:endCxn id="44" idx="1"/>
            </p:cNvCxnSpPr>
            <p:nvPr/>
          </p:nvCxnSpPr>
          <p:spPr>
            <a:xfrm flipV="1">
              <a:off x="7617162" y="2271900"/>
              <a:ext cx="289520" cy="530599"/>
            </a:xfrm>
            <a:prstGeom prst="bentConnector3">
              <a:avLst>
                <a:gd name="adj1" fmla="val 50000"/>
              </a:avLst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Elbow Connector 48"/>
            <p:cNvCxnSpPr>
              <a:stCxn id="47" idx="3"/>
              <a:endCxn id="45" idx="1"/>
            </p:cNvCxnSpPr>
            <p:nvPr/>
          </p:nvCxnSpPr>
          <p:spPr>
            <a:xfrm flipV="1">
              <a:off x="7617162" y="2799324"/>
              <a:ext cx="289519" cy="3175"/>
            </a:xfrm>
            <a:prstGeom prst="bentConnector3">
              <a:avLst>
                <a:gd name="adj1" fmla="val 50000"/>
              </a:avLst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Elbow Connector 49"/>
            <p:cNvCxnSpPr>
              <a:stCxn id="47" idx="3"/>
              <a:endCxn id="46" idx="1"/>
            </p:cNvCxnSpPr>
            <p:nvPr/>
          </p:nvCxnSpPr>
          <p:spPr>
            <a:xfrm>
              <a:off x="7617162" y="2802499"/>
              <a:ext cx="293331" cy="529747"/>
            </a:xfrm>
            <a:prstGeom prst="bentConnector3">
              <a:avLst>
                <a:gd name="adj1" fmla="val 50000"/>
              </a:avLst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109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7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Instrumentation Scopes</a:t>
            </a: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268760"/>
            <a:ext cx="7717954" cy="49257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  <p:sp>
        <p:nvSpPr>
          <p:cNvPr id="12" name="Rectangle 11"/>
          <p:cNvSpPr/>
          <p:nvPr/>
        </p:nvSpPr>
        <p:spPr>
          <a:xfrm flipV="1">
            <a:off x="8334276" y="1268760"/>
            <a:ext cx="278507" cy="485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8" name="Group 7"/>
          <p:cNvGrpSpPr/>
          <p:nvPr/>
        </p:nvGrpSpPr>
        <p:grpSpPr>
          <a:xfrm>
            <a:off x="837109" y="1931512"/>
            <a:ext cx="5338884" cy="3676778"/>
            <a:chOff x="837109" y="1931512"/>
            <a:chExt cx="5338884" cy="3676778"/>
          </a:xfrm>
          <a:solidFill>
            <a:schemeClr val="bg1"/>
          </a:solidFill>
        </p:grpSpPr>
        <p:sp>
          <p:nvSpPr>
            <p:cNvPr id="5" name="Rounded Rectangle 4"/>
            <p:cNvSpPr/>
            <p:nvPr/>
          </p:nvSpPr>
          <p:spPr>
            <a:xfrm>
              <a:off x="837109" y="3016002"/>
              <a:ext cx="1728192" cy="2592288"/>
            </a:xfrm>
            <a:prstGeom prst="roundRect">
              <a:avLst>
                <a:gd name="adj" fmla="val 784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" name="Rectangle 5"/>
            <p:cNvSpPr/>
            <p:nvPr/>
          </p:nvSpPr>
          <p:spPr>
            <a:xfrm flipV="1">
              <a:off x="2562126" y="3432173"/>
              <a:ext cx="1361802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3686696" y="3436611"/>
              <a:ext cx="680901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1" name="Rectangle 10"/>
            <p:cNvSpPr/>
            <p:nvPr/>
          </p:nvSpPr>
          <p:spPr>
            <a:xfrm flipV="1">
              <a:off x="2736202" y="3432172"/>
              <a:ext cx="153540" cy="179702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2562126" y="4307824"/>
              <a:ext cx="250846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4" name="Rectangle 13"/>
            <p:cNvSpPr/>
            <p:nvPr/>
          </p:nvSpPr>
          <p:spPr>
            <a:xfrm flipV="1">
              <a:off x="2555128" y="5159846"/>
              <a:ext cx="250846" cy="4571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5" name="Rectangle 14"/>
            <p:cNvSpPr/>
            <p:nvPr/>
          </p:nvSpPr>
          <p:spPr>
            <a:xfrm flipV="1">
              <a:off x="4238730" y="2997745"/>
              <a:ext cx="261261" cy="48332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Rectangle 19"/>
            <p:cNvSpPr/>
            <p:nvPr/>
          </p:nvSpPr>
          <p:spPr>
            <a:xfrm flipV="1">
              <a:off x="3201207" y="2512364"/>
              <a:ext cx="2090873" cy="53756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" name="Rectangle 22"/>
            <p:cNvSpPr/>
            <p:nvPr/>
          </p:nvSpPr>
          <p:spPr>
            <a:xfrm flipV="1">
              <a:off x="4427984" y="1931512"/>
              <a:ext cx="1748009" cy="43204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4" name="Rectangle 23"/>
            <p:cNvSpPr/>
            <p:nvPr/>
          </p:nvSpPr>
          <p:spPr>
            <a:xfrm flipV="1">
              <a:off x="4132574" y="2080317"/>
              <a:ext cx="576064" cy="43204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987824" y="3002830"/>
            <a:ext cx="5346452" cy="1250259"/>
            <a:chOff x="2987824" y="3002830"/>
            <a:chExt cx="5346452" cy="1250259"/>
          </a:xfrm>
          <a:solidFill>
            <a:schemeClr val="bg1"/>
          </a:solidFill>
        </p:grpSpPr>
        <p:sp>
          <p:nvSpPr>
            <p:cNvPr id="16" name="Rectangle 15"/>
            <p:cNvSpPr/>
            <p:nvPr/>
          </p:nvSpPr>
          <p:spPr>
            <a:xfrm flipV="1">
              <a:off x="4388557" y="3436611"/>
              <a:ext cx="3279787" cy="4761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7" name="Rectangle 16"/>
            <p:cNvSpPr/>
            <p:nvPr/>
          </p:nvSpPr>
          <p:spPr>
            <a:xfrm flipV="1">
              <a:off x="4716016" y="3191787"/>
              <a:ext cx="3279787" cy="4761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8" name="Rectangle 17"/>
            <p:cNvSpPr/>
            <p:nvPr/>
          </p:nvSpPr>
          <p:spPr>
            <a:xfrm flipV="1">
              <a:off x="2987824" y="3479461"/>
              <a:ext cx="5346452" cy="77362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7856549" y="3127411"/>
              <a:ext cx="278507" cy="40790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5" name="Rectangle 24"/>
            <p:cNvSpPr/>
            <p:nvPr/>
          </p:nvSpPr>
          <p:spPr>
            <a:xfrm flipV="1">
              <a:off x="4708638" y="3002830"/>
              <a:ext cx="1807578" cy="26821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6" name="Rectangle 25"/>
          <p:cNvSpPr/>
          <p:nvPr/>
        </p:nvSpPr>
        <p:spPr>
          <a:xfrm flipV="1">
            <a:off x="2340907" y="1268760"/>
            <a:ext cx="3020862" cy="763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9" name="Group 8"/>
          <p:cNvGrpSpPr/>
          <p:nvPr/>
        </p:nvGrpSpPr>
        <p:grpSpPr>
          <a:xfrm>
            <a:off x="6038929" y="2032410"/>
            <a:ext cx="2339970" cy="1017522"/>
            <a:chOff x="6038929" y="2032410"/>
            <a:chExt cx="2339970" cy="1017522"/>
          </a:xfrm>
          <a:solidFill>
            <a:schemeClr val="bg1"/>
          </a:solidFill>
        </p:grpSpPr>
        <p:sp>
          <p:nvSpPr>
            <p:cNvPr id="21" name="Rectangle 20"/>
            <p:cNvSpPr/>
            <p:nvPr/>
          </p:nvSpPr>
          <p:spPr>
            <a:xfrm flipV="1">
              <a:off x="6866731" y="2505167"/>
              <a:ext cx="1512168" cy="54476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2" name="Rectangle 21"/>
            <p:cNvSpPr/>
            <p:nvPr/>
          </p:nvSpPr>
          <p:spPr>
            <a:xfrm flipV="1">
              <a:off x="7550807" y="2032410"/>
              <a:ext cx="72008" cy="47275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tangle 28"/>
            <p:cNvSpPr/>
            <p:nvPr/>
          </p:nvSpPr>
          <p:spPr>
            <a:xfrm flipV="1">
              <a:off x="6038929" y="2251891"/>
              <a:ext cx="1584176" cy="11903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987824" y="4037066"/>
            <a:ext cx="5346452" cy="1624181"/>
            <a:chOff x="2987824" y="4037066"/>
            <a:chExt cx="5346452" cy="1624181"/>
          </a:xfrm>
          <a:solidFill>
            <a:schemeClr val="bg1"/>
          </a:solidFill>
        </p:grpSpPr>
        <p:sp>
          <p:nvSpPr>
            <p:cNvPr id="32" name="Rectangle 31"/>
            <p:cNvSpPr/>
            <p:nvPr/>
          </p:nvSpPr>
          <p:spPr>
            <a:xfrm flipV="1">
              <a:off x="2987824" y="4293094"/>
              <a:ext cx="5346452" cy="136815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Rectangle 32"/>
            <p:cNvSpPr/>
            <p:nvPr/>
          </p:nvSpPr>
          <p:spPr>
            <a:xfrm flipV="1">
              <a:off x="4027146" y="4037066"/>
              <a:ext cx="688870" cy="43204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57" name="Rectangle 56"/>
          <p:cNvSpPr/>
          <p:nvPr/>
        </p:nvSpPr>
        <p:spPr>
          <a:xfrm flipV="1">
            <a:off x="8628112" y="2239318"/>
            <a:ext cx="278507" cy="485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Rectangle 57"/>
          <p:cNvSpPr/>
          <p:nvPr/>
        </p:nvSpPr>
        <p:spPr>
          <a:xfrm flipV="1">
            <a:off x="611560" y="1937194"/>
            <a:ext cx="8295059" cy="4257291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6" name="Group 35"/>
          <p:cNvGrpSpPr/>
          <p:nvPr/>
        </p:nvGrpSpPr>
        <p:grpSpPr>
          <a:xfrm>
            <a:off x="3473878" y="867192"/>
            <a:ext cx="2497465" cy="1377780"/>
            <a:chOff x="3473878" y="867192"/>
            <a:chExt cx="2497465" cy="1377780"/>
          </a:xfrm>
        </p:grpSpPr>
        <p:grpSp>
          <p:nvGrpSpPr>
            <p:cNvPr id="37" name="Group 36"/>
            <p:cNvGrpSpPr/>
            <p:nvPr/>
          </p:nvGrpSpPr>
          <p:grpSpPr>
            <a:xfrm>
              <a:off x="3563888" y="1124744"/>
              <a:ext cx="2016224" cy="299937"/>
              <a:chOff x="3563888" y="1124744"/>
              <a:chExt cx="2016224" cy="299937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flipH="1">
                <a:off x="3563888" y="1124744"/>
                <a:ext cx="360" cy="297556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H="1">
                <a:off x="3563888" y="1124744"/>
                <a:ext cx="2016224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5580112" y="1124744"/>
                <a:ext cx="0" cy="29993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oup 37"/>
            <p:cNvGrpSpPr/>
            <p:nvPr/>
          </p:nvGrpSpPr>
          <p:grpSpPr>
            <a:xfrm>
              <a:off x="3473878" y="1208657"/>
              <a:ext cx="180020" cy="216024"/>
              <a:chOff x="4103948" y="1124744"/>
              <a:chExt cx="72297" cy="144016"/>
            </a:xfrm>
          </p:grpSpPr>
          <p:sp>
            <p:nvSpPr>
              <p:cNvPr id="50" name="Isosceles Triangle 49"/>
              <p:cNvSpPr/>
              <p:nvPr/>
            </p:nvSpPr>
            <p:spPr>
              <a:xfrm rot="10800000">
                <a:off x="4104237" y="1196752"/>
                <a:ext cx="72008" cy="72008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51" name="Isosceles Triangle 50"/>
              <p:cNvSpPr/>
              <p:nvPr/>
            </p:nvSpPr>
            <p:spPr>
              <a:xfrm>
                <a:off x="4103948" y="1124744"/>
                <a:ext cx="72008" cy="72008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3563528" y="1916832"/>
              <a:ext cx="2016584" cy="288032"/>
              <a:chOff x="3563528" y="764704"/>
              <a:chExt cx="2016584" cy="288032"/>
            </a:xfrm>
          </p:grpSpPr>
          <p:cxnSp>
            <p:nvCxnSpPr>
              <p:cNvPr id="47" name="Straight Connector 46"/>
              <p:cNvCxnSpPr/>
              <p:nvPr/>
            </p:nvCxnSpPr>
            <p:spPr>
              <a:xfrm flipH="1" flipV="1">
                <a:off x="3563528" y="764704"/>
                <a:ext cx="360" cy="28803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H="1">
                <a:off x="3563888" y="1052736"/>
                <a:ext cx="2016224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V="1">
                <a:off x="5580112" y="764704"/>
                <a:ext cx="0" cy="288032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3475776" y="1912701"/>
              <a:ext cx="180020" cy="216024"/>
              <a:chOff x="4103948" y="1124744"/>
              <a:chExt cx="72297" cy="144016"/>
            </a:xfrm>
          </p:grpSpPr>
          <p:sp>
            <p:nvSpPr>
              <p:cNvPr id="45" name="Isosceles Triangle 44"/>
              <p:cNvSpPr/>
              <p:nvPr/>
            </p:nvSpPr>
            <p:spPr>
              <a:xfrm rot="10800000">
                <a:off x="4104237" y="1196752"/>
                <a:ext cx="72008" cy="72008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46" name="Isosceles Triangle 45"/>
              <p:cNvSpPr/>
              <p:nvPr/>
            </p:nvSpPr>
            <p:spPr>
              <a:xfrm>
                <a:off x="4103948" y="1124744"/>
                <a:ext cx="72008" cy="72008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4822696" y="867192"/>
              <a:ext cx="7441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exclude</a:t>
              </a:r>
              <a:endParaRPr lang="de-DE" sz="1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844792" y="1931541"/>
              <a:ext cx="713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include</a:t>
              </a:r>
              <a:endParaRPr lang="de-DE" sz="1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599286" y="1116904"/>
              <a:ext cx="3720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  <a:endParaRPr lang="de-DE" sz="1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599285" y="1937195"/>
              <a:ext cx="3720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4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</a:t>
              </a:r>
              <a:endParaRPr lang="de-DE" sz="1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6469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5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 Same Side Corner Rectangle 27"/>
          <p:cNvSpPr/>
          <p:nvPr/>
        </p:nvSpPr>
        <p:spPr bwMode="auto">
          <a:xfrm rot="5400000" flipH="1">
            <a:off x="2195737" y="2598000"/>
            <a:ext cx="288031" cy="4464496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100000">
                <a:schemeClr val="bg1"/>
              </a:gs>
              <a:gs pos="65000">
                <a:srgbClr val="E2E3E4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vert270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8000" algn="ctr" defTabSz="4176713"/>
            <a:endParaRPr lang="en-US" sz="6000" b="1"/>
          </a:p>
        </p:txBody>
      </p:sp>
      <p:sp>
        <p:nvSpPr>
          <p:cNvPr id="29" name="Round Same Side Corner Rectangle 28"/>
          <p:cNvSpPr/>
          <p:nvPr/>
        </p:nvSpPr>
        <p:spPr bwMode="auto">
          <a:xfrm rot="5400000" flipH="1" flipV="1">
            <a:off x="6676331" y="2604369"/>
            <a:ext cx="288031" cy="4451759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100000">
                <a:schemeClr val="bg1"/>
              </a:gs>
              <a:gs pos="65000">
                <a:srgbClr val="E2E3E4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vert270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8000" algn="ctr" defTabSz="4176713"/>
            <a:endParaRPr lang="en-US" sz="6000" b="1"/>
          </a:p>
        </p:txBody>
      </p:sp>
      <p:sp>
        <p:nvSpPr>
          <p:cNvPr id="24" name="Round Same Side Corner Rectangle 23"/>
          <p:cNvSpPr/>
          <p:nvPr/>
        </p:nvSpPr>
        <p:spPr bwMode="auto">
          <a:xfrm rot="5400000" flipH="1">
            <a:off x="2195736" y="649871"/>
            <a:ext cx="288031" cy="4464496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100000">
                <a:schemeClr val="bg1"/>
              </a:gs>
              <a:gs pos="65000">
                <a:srgbClr val="E2E3E4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vert270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8000" algn="ctr" defTabSz="4176713"/>
            <a:endParaRPr lang="en-US" sz="6000" b="1"/>
          </a:p>
        </p:txBody>
      </p:sp>
      <p:sp>
        <p:nvSpPr>
          <p:cNvPr id="27" name="Round Same Side Corner Rectangle 26"/>
          <p:cNvSpPr/>
          <p:nvPr/>
        </p:nvSpPr>
        <p:spPr bwMode="auto">
          <a:xfrm rot="5400000" flipH="1" flipV="1">
            <a:off x="6666602" y="656240"/>
            <a:ext cx="288031" cy="4451759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100000">
                <a:schemeClr val="bg1"/>
              </a:gs>
              <a:gs pos="65000">
                <a:srgbClr val="E2E3E4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vert270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88000" algn="ctr" defTabSz="4176713"/>
            <a:endParaRPr lang="en-US" sz="6000" b="1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Conclusion</a:t>
            </a: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17410" name="Picture 2" descr="C:\Users\c5170547\GIT\DS-pages\images\AIM-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292677"/>
            <a:ext cx="1448179" cy="645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1" name="Picture 3" descr="C:\Users\c5170547\GIT\DS-pages\images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245863"/>
            <a:ext cx="3096344" cy="678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49524" y="3996353"/>
            <a:ext cx="31502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smtClean="0"/>
              <a:t>Automatic Performance Problem</a:t>
            </a:r>
          </a:p>
          <a:p>
            <a:pPr algn="ctr"/>
            <a:r>
              <a:rPr lang="de-DE" sz="1600" smtClean="0"/>
              <a:t>Diagnostics</a:t>
            </a:r>
            <a:endParaRPr lang="de-DE" sz="1600"/>
          </a:p>
        </p:txBody>
      </p:sp>
      <p:sp>
        <p:nvSpPr>
          <p:cNvPr id="8" name="TextBox 7"/>
          <p:cNvSpPr txBox="1"/>
          <p:nvPr/>
        </p:nvSpPr>
        <p:spPr>
          <a:xfrm>
            <a:off x="5520708" y="3996353"/>
            <a:ext cx="26372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smtClean="0"/>
              <a:t>Adaptable Instrumentation </a:t>
            </a:r>
            <a:br>
              <a:rPr lang="de-DE" sz="1600" smtClean="0"/>
            </a:br>
            <a:r>
              <a:rPr lang="de-DE" sz="1600" smtClean="0"/>
              <a:t>and Monitoring</a:t>
            </a:r>
            <a:endParaRPr lang="de-DE" sz="1600"/>
          </a:p>
        </p:txBody>
      </p:sp>
      <p:sp>
        <p:nvSpPr>
          <p:cNvPr id="6" name="Rounded Rectangle 5"/>
          <p:cNvSpPr/>
          <p:nvPr/>
        </p:nvSpPr>
        <p:spPr>
          <a:xfrm>
            <a:off x="1237556" y="1412776"/>
            <a:ext cx="1944216" cy="7920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b="1" smtClean="0"/>
              <a:t>Instrumentation Description Model</a:t>
            </a:r>
            <a:endParaRPr lang="de-DE" sz="1600" b="1"/>
          </a:p>
        </p:txBody>
      </p:sp>
      <p:sp>
        <p:nvSpPr>
          <p:cNvPr id="9" name="Line Callout 1 (No Border) 8"/>
          <p:cNvSpPr/>
          <p:nvPr/>
        </p:nvSpPr>
        <p:spPr>
          <a:xfrm>
            <a:off x="4355976" y="940078"/>
            <a:ext cx="2483362" cy="328682"/>
          </a:xfrm>
          <a:prstGeom prst="callout1">
            <a:avLst>
              <a:gd name="adj1" fmla="val 59321"/>
              <a:gd name="adj2" fmla="val -3347"/>
              <a:gd name="adj3" fmla="val 138581"/>
              <a:gd name="adj4" fmla="val -3794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mtClean="0">
                <a:solidFill>
                  <a:schemeClr val="tx1"/>
                </a:solidFill>
              </a:rPr>
              <a:t>context independent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14" name="Line Callout 1 (No Border) 13"/>
          <p:cNvSpPr/>
          <p:nvPr/>
        </p:nvSpPr>
        <p:spPr>
          <a:xfrm>
            <a:off x="4644008" y="1484784"/>
            <a:ext cx="2483362" cy="328682"/>
          </a:xfrm>
          <a:prstGeom prst="callout1">
            <a:avLst>
              <a:gd name="adj1" fmla="val 53525"/>
              <a:gd name="adj2" fmla="val -4881"/>
              <a:gd name="adj3" fmla="val 69031"/>
              <a:gd name="adj4" fmla="val -4447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>
                <a:solidFill>
                  <a:schemeClr val="tx1"/>
                </a:solidFill>
              </a:rPr>
              <a:t>l</a:t>
            </a:r>
            <a:r>
              <a:rPr lang="de-DE" smtClean="0">
                <a:solidFill>
                  <a:schemeClr val="tx1"/>
                </a:solidFill>
              </a:rPr>
              <a:t>ight-weight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15" name="Line Callout 1 (No Border) 14"/>
          <p:cNvSpPr/>
          <p:nvPr/>
        </p:nvSpPr>
        <p:spPr>
          <a:xfrm>
            <a:off x="4644008" y="2040523"/>
            <a:ext cx="2483362" cy="328682"/>
          </a:xfrm>
          <a:prstGeom prst="callout1">
            <a:avLst>
              <a:gd name="adj1" fmla="val 47729"/>
              <a:gd name="adj2" fmla="val -4497"/>
              <a:gd name="adj3" fmla="val 5276"/>
              <a:gd name="adj4" fmla="val -4447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mtClean="0">
                <a:solidFill>
                  <a:schemeClr val="tx1"/>
                </a:solidFill>
              </a:rPr>
              <a:t>composable</a:t>
            </a:r>
            <a:endParaRPr lang="de-DE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78166" y="2699628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smtClean="0"/>
              <a:t>So far used in:</a:t>
            </a:r>
            <a:endParaRPr lang="de-DE" b="1"/>
          </a:p>
        </p:txBody>
      </p:sp>
      <p:sp>
        <p:nvSpPr>
          <p:cNvPr id="17" name="TextBox 16"/>
          <p:cNvSpPr txBox="1"/>
          <p:nvPr/>
        </p:nvSpPr>
        <p:spPr>
          <a:xfrm>
            <a:off x="3763606" y="4653136"/>
            <a:ext cx="1616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b="1" smtClean="0"/>
              <a:t>Future Work:</a:t>
            </a:r>
            <a:endParaRPr lang="de-DE" b="1"/>
          </a:p>
        </p:txBody>
      </p:sp>
      <p:pic>
        <p:nvPicPr>
          <p:cNvPr id="17412" name="Picture 4" descr="C:\Users\c5170547\GIT\AIM-pages\images\Kieker-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488" y="5469014"/>
            <a:ext cx="1959025" cy="59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869724" y="5130460"/>
            <a:ext cx="1404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/>
              <a:t>i</a:t>
            </a:r>
            <a:r>
              <a:rPr lang="de-DE" sz="1600" smtClean="0"/>
              <a:t>ntegrate with</a:t>
            </a:r>
            <a:endParaRPr lang="de-DE" sz="1600"/>
          </a:p>
        </p:txBody>
      </p:sp>
      <p:sp>
        <p:nvSpPr>
          <p:cNvPr id="20" name="TextBox 19"/>
          <p:cNvSpPr txBox="1"/>
          <p:nvPr/>
        </p:nvSpPr>
        <p:spPr>
          <a:xfrm>
            <a:off x="494831" y="5130460"/>
            <a:ext cx="20297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smtClean="0"/>
              <a:t>More</a:t>
            </a:r>
            <a:br>
              <a:rPr lang="de-DE" sz="1600" smtClean="0"/>
            </a:br>
            <a:r>
              <a:rPr lang="de-DE" sz="1600" b="1" smtClean="0"/>
              <a:t>probes</a:t>
            </a:r>
            <a:r>
              <a:rPr lang="de-DE" sz="1600" smtClean="0"/>
              <a:t> and </a:t>
            </a:r>
            <a:r>
              <a:rPr lang="de-DE" sz="1600" b="1" smtClean="0"/>
              <a:t>scopes</a:t>
            </a:r>
            <a:endParaRPr lang="de-DE" sz="1600" b="1"/>
          </a:p>
        </p:txBody>
      </p:sp>
      <p:sp>
        <p:nvSpPr>
          <p:cNvPr id="21" name="TextBox 20"/>
          <p:cNvSpPr txBox="1"/>
          <p:nvPr/>
        </p:nvSpPr>
        <p:spPr>
          <a:xfrm>
            <a:off x="6730275" y="5085184"/>
            <a:ext cx="13724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1" smtClean="0"/>
              <a:t>extensibility</a:t>
            </a:r>
          </a:p>
          <a:p>
            <a:pPr algn="ctr"/>
            <a:r>
              <a:rPr lang="de-DE" sz="1600" smtClean="0"/>
              <a:t>concept</a:t>
            </a:r>
            <a:endParaRPr lang="de-DE" sz="1600" b="1"/>
          </a:p>
        </p:txBody>
      </p:sp>
    </p:spTree>
    <p:extLst>
      <p:ext uri="{BB962C8B-B14F-4D97-AF65-F5344CB8AC3E}">
        <p14:creationId xmlns:p14="http://schemas.microsoft.com/office/powerpoint/2010/main" val="4261709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24" grpId="0" animBg="1"/>
      <p:bldP spid="27" grpId="0" animBg="1"/>
      <p:bldP spid="5" grpId="0"/>
      <p:bldP spid="8" grpId="0"/>
      <p:bldP spid="10" grpId="0"/>
      <p:bldP spid="17" grpId="0"/>
      <p:bldP spid="13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Backup</a:t>
            </a: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6840667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018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Related Work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13" y="1198562"/>
            <a:ext cx="8356600" cy="5038749"/>
          </a:xfrm>
        </p:spPr>
        <p:txBody>
          <a:bodyPr>
            <a:normAutofit lnSpcReduction="10000"/>
          </a:bodyPr>
          <a:lstStyle/>
          <a:p>
            <a:r>
              <a:rPr lang="de-DE" sz="2000" smtClean="0"/>
              <a:t>Aspect Oriented Instrumentation Languages</a:t>
            </a:r>
          </a:p>
          <a:p>
            <a:pPr lvl="1"/>
            <a:r>
              <a:rPr lang="de-DE" sz="1800" smtClean="0"/>
              <a:t>AspectJ [Kiczales et al., 1997]</a:t>
            </a:r>
          </a:p>
          <a:p>
            <a:pPr lvl="1"/>
            <a:r>
              <a:rPr lang="de-DE" sz="1800" smtClean="0"/>
              <a:t>DiSL [Marek et al., 2012]</a:t>
            </a:r>
          </a:p>
          <a:p>
            <a:pPr lvl="1"/>
            <a:r>
              <a:rPr lang="de-DE" sz="1800" smtClean="0"/>
              <a:t>Josh [Chiba et al., 2004]</a:t>
            </a:r>
          </a:p>
          <a:p>
            <a:pPr lvl="1"/>
            <a:r>
              <a:rPr lang="de-DE" sz="1800" smtClean="0"/>
              <a:t>SCoPE [Aotani et al., 2007]</a:t>
            </a:r>
          </a:p>
          <a:p>
            <a:pPr marL="394575" lvl="1" indent="0">
              <a:buNone/>
            </a:pPr>
            <a:endParaRPr lang="de-DE" sz="800">
              <a:sym typeface="Wingdings" panose="05000000000000000000" pitchFamily="2" charset="2"/>
            </a:endParaRPr>
          </a:p>
          <a:p>
            <a:pPr lvl="1">
              <a:buFont typeface="Wingdings"/>
              <a:buChar char="à"/>
            </a:pPr>
            <a:r>
              <a:rPr lang="de-DE" sz="1800" smtClean="0">
                <a:sym typeface="Wingdings" panose="05000000000000000000" pitchFamily="2" charset="2"/>
              </a:rPr>
              <a:t>language specific</a:t>
            </a:r>
          </a:p>
          <a:p>
            <a:pPr lvl="1">
              <a:buFont typeface="Wingdings"/>
              <a:buChar char="à"/>
            </a:pPr>
            <a:r>
              <a:rPr lang="de-DE" sz="1800" smtClean="0">
                <a:sym typeface="Wingdings" panose="05000000000000000000" pitchFamily="2" charset="2"/>
              </a:rPr>
              <a:t>no focus on performance</a:t>
            </a:r>
          </a:p>
          <a:p>
            <a:pPr marL="394575" lvl="1" indent="0">
              <a:buNone/>
            </a:pPr>
            <a:endParaRPr lang="de-DE" sz="1800" smtClean="0">
              <a:sym typeface="Wingdings" panose="05000000000000000000" pitchFamily="2" charset="2"/>
            </a:endParaRPr>
          </a:p>
          <a:p>
            <a:pPr marL="394575" lvl="1" indent="0">
              <a:buNone/>
            </a:pPr>
            <a:endParaRPr lang="de-DE" sz="1800" smtClean="0">
              <a:sym typeface="Wingdings" panose="05000000000000000000" pitchFamily="2" charset="2"/>
            </a:endParaRPr>
          </a:p>
          <a:p>
            <a:r>
              <a:rPr lang="de-DE" sz="2000" smtClean="0"/>
              <a:t>Kieker [van Hoorn et al., 2012]</a:t>
            </a:r>
          </a:p>
          <a:p>
            <a:pPr lvl="1"/>
            <a:r>
              <a:rPr lang="de-DE" sz="1800" smtClean="0"/>
              <a:t>uses AspectJ</a:t>
            </a:r>
          </a:p>
          <a:p>
            <a:pPr lvl="1"/>
            <a:r>
              <a:rPr lang="de-DE" sz="1800"/>
              <a:t>p</a:t>
            </a:r>
            <a:r>
              <a:rPr lang="de-DE" sz="1800" smtClean="0"/>
              <a:t>rovides measurement probes for performance evaluation</a:t>
            </a:r>
          </a:p>
          <a:p>
            <a:pPr marL="394575" lvl="1" indent="0">
              <a:buNone/>
            </a:pPr>
            <a:endParaRPr lang="de-DE" sz="800" smtClean="0"/>
          </a:p>
          <a:p>
            <a:pPr marL="394575" lvl="1" indent="0">
              <a:buNone/>
            </a:pPr>
            <a:r>
              <a:rPr lang="de-DE" sz="1800" smtClean="0">
                <a:sym typeface="Wingdings" panose="05000000000000000000" pitchFamily="2" charset="2"/>
              </a:rPr>
              <a:t> measurement tool specific</a:t>
            </a:r>
            <a:endParaRPr lang="de-DE" sz="1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Generic Instrumentation and Monitoring</a:t>
            </a:r>
          </a:p>
          <a:p>
            <a:pPr>
              <a:lnSpc>
                <a:spcPct val="90000"/>
              </a:lnSpc>
            </a:pPr>
            <a:r>
              <a:rPr lang="en-US" smtClean="0">
                <a:solidFill>
                  <a:schemeClr val="tx2"/>
                </a:solidFill>
              </a:rPr>
              <a:t>Description for Software Performance Evaluation</a:t>
            </a: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28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T-EN-SDQ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D9D9D9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000000"/>
      </a:hlink>
      <a:folHlink>
        <a:srgbClr val="0000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D9D9D9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808080"/>
        </a:hlink>
        <a:folHlink>
          <a:srgbClr val="7D92C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KIT-EN-SDQ</Template>
  <TotalTime>0</TotalTime>
  <Words>289</Words>
  <Application>Microsoft Office PowerPoint</Application>
  <PresentationFormat>On-screen Show (4:3)</PresentationFormat>
  <Paragraphs>109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KIT-EN-SDQ</vt:lpstr>
      <vt:lpstr>PowerPoint Presentation</vt:lpstr>
      <vt:lpstr>Motivation</vt:lpstr>
      <vt:lpstr>Idea</vt:lpstr>
      <vt:lpstr>Design of IDM</vt:lpstr>
      <vt:lpstr>Instrumentation Scopes</vt:lpstr>
      <vt:lpstr>Conclusion</vt:lpstr>
      <vt:lpstr>Backup</vt:lpstr>
      <vt:lpstr>Related Work</vt:lpstr>
    </vt:vector>
  </TitlesOfParts>
  <Company>SAP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Schulz, Henning</dc:creator>
  <cp:lastModifiedBy>Wert, Alexander</cp:lastModifiedBy>
  <cp:revision>889</cp:revision>
  <cp:lastPrinted>2014-05-07T15:08:36Z</cp:lastPrinted>
  <dcterms:created xsi:type="dcterms:W3CDTF">2014-04-30T13:22:22Z</dcterms:created>
  <dcterms:modified xsi:type="dcterms:W3CDTF">2015-02-03T18:26:34Z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1969512661</vt:i4>
  </property>
  <property fmtid="{D5CDD505-2E9C-101B-9397-08002B2CF9AE}" pid="3" name="_NewReviewCycle">
    <vt:lpwstr/>
  </property>
  <property fmtid="{D5CDD505-2E9C-101B-9397-08002B2CF9AE}" pid="4" name="_EmailSubject">
    <vt:lpwstr>[icpe15 slides] </vt:lpwstr>
  </property>
  <property fmtid="{D5CDD505-2E9C-101B-9397-08002B2CF9AE}" pid="5" name="_AuthorEmail">
    <vt:lpwstr/>
  </property>
  <property fmtid="{D5CDD505-2E9C-101B-9397-08002B2CF9AE}" pid="6" name="_AuthorEmailDisplayName">
    <vt:lpwstr>Wert, Alexander (IPD)</vt:lpwstr>
  </property>
  <property fmtid="{D5CDD505-2E9C-101B-9397-08002B2CF9AE}" pid="7" name="_PreviousAdHocReviewCycleID">
    <vt:i4>-853171885</vt:i4>
  </property>
</Properties>
</file>